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60" r:id="rId6"/>
    <p:sldId id="261" r:id="rId7"/>
    <p:sldId id="262" r:id="rId8"/>
    <p:sldId id="263" r:id="rId9"/>
    <p:sldId id="259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6951-CC87-435B-A7F0-2E34AE20A606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81B1-F6FE-44FA-8BC1-A688A61F98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6951-CC87-435B-A7F0-2E34AE20A606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81B1-F6FE-44FA-8BC1-A688A61F98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6951-CC87-435B-A7F0-2E34AE20A606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81B1-F6FE-44FA-8BC1-A688A61F98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6951-CC87-435B-A7F0-2E34AE20A606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81B1-F6FE-44FA-8BC1-A688A61F98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6951-CC87-435B-A7F0-2E34AE20A606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81B1-F6FE-44FA-8BC1-A688A61F98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6951-CC87-435B-A7F0-2E34AE20A606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81B1-F6FE-44FA-8BC1-A688A61F98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6951-CC87-435B-A7F0-2E34AE20A606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81B1-F6FE-44FA-8BC1-A688A61F98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6951-CC87-435B-A7F0-2E34AE20A606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81B1-F6FE-44FA-8BC1-A688A61F98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6951-CC87-435B-A7F0-2E34AE20A606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81B1-F6FE-44FA-8BC1-A688A61F98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6951-CC87-435B-A7F0-2E34AE20A606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81B1-F6FE-44FA-8BC1-A688A61F98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6951-CC87-435B-A7F0-2E34AE20A606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81B1-F6FE-44FA-8BC1-A688A61F98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96951-CC87-435B-A7F0-2E34AE20A606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681B1-F6FE-44FA-8BC1-A688A61F98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7200" dirty="0" smtClean="0"/>
              <a:t>SISTEMAS LINEALES</a:t>
            </a:r>
            <a:endParaRPr lang="es-ES" sz="7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4000" dirty="0" smtClean="0"/>
              <a:t>Presentación de la asignatura</a:t>
            </a:r>
            <a:endParaRPr lang="es-E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fftexamp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489437"/>
            <a:ext cx="8072494" cy="57256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2. Procesado del Sonido</a:t>
            </a:r>
            <a:endParaRPr lang="es-ES" dirty="0"/>
          </a:p>
        </p:txBody>
      </p:sp>
      <p:pic>
        <p:nvPicPr>
          <p:cNvPr id="3" name="2 Imagen" descr="Cantante_1_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071678"/>
            <a:ext cx="2595564" cy="2595564"/>
          </a:xfrm>
          <a:prstGeom prst="rect">
            <a:avLst/>
          </a:prstGeom>
        </p:spPr>
      </p:pic>
      <p:sp>
        <p:nvSpPr>
          <p:cNvPr id="4" name="3 Forma libre"/>
          <p:cNvSpPr/>
          <p:nvPr/>
        </p:nvSpPr>
        <p:spPr>
          <a:xfrm>
            <a:off x="2714612" y="4214818"/>
            <a:ext cx="1465231" cy="954085"/>
          </a:xfrm>
          <a:custGeom>
            <a:avLst/>
            <a:gdLst>
              <a:gd name="connsiteX0" fmla="*/ 0 w 3045041"/>
              <a:gd name="connsiteY0" fmla="*/ 0 h 1093433"/>
              <a:gd name="connsiteX1" fmla="*/ 2095130 w 3045041"/>
              <a:gd name="connsiteY1" fmla="*/ 1020932 h 1093433"/>
              <a:gd name="connsiteX2" fmla="*/ 2902998 w 3045041"/>
              <a:gd name="connsiteY2" fmla="*/ 435006 h 1093433"/>
              <a:gd name="connsiteX3" fmla="*/ 2947386 w 3045041"/>
              <a:gd name="connsiteY3" fmla="*/ 417250 h 1093433"/>
              <a:gd name="connsiteX4" fmla="*/ 2947386 w 3045041"/>
              <a:gd name="connsiteY4" fmla="*/ 417250 h 1093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5041" h="1093433">
                <a:moveTo>
                  <a:pt x="0" y="0"/>
                </a:moveTo>
                <a:cubicBezTo>
                  <a:pt x="805648" y="474215"/>
                  <a:pt x="1611297" y="948431"/>
                  <a:pt x="2095130" y="1020932"/>
                </a:cubicBezTo>
                <a:cubicBezTo>
                  <a:pt x="2578963" y="1093433"/>
                  <a:pt x="2760955" y="535620"/>
                  <a:pt x="2902998" y="435006"/>
                </a:cubicBezTo>
                <a:cubicBezTo>
                  <a:pt x="3045041" y="334392"/>
                  <a:pt x="2947386" y="417250"/>
                  <a:pt x="2947386" y="417250"/>
                </a:cubicBezTo>
                <a:lnTo>
                  <a:pt x="2947386" y="41725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4143372" y="3571876"/>
            <a:ext cx="2000264" cy="12858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/>
              <a:t>PROCESADO</a:t>
            </a:r>
            <a:endParaRPr lang="es-ES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357686" y="5000636"/>
            <a:ext cx="1868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(Sistemas LTI)</a:t>
            </a:r>
            <a:endParaRPr lang="es-ES" sz="2400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6143636" y="4214818"/>
            <a:ext cx="107157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7286644" y="4000504"/>
            <a:ext cx="1654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Señal adecuada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4143372" y="1714488"/>
            <a:ext cx="194989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800" dirty="0" smtClean="0"/>
              <a:t>Filtrado</a:t>
            </a:r>
          </a:p>
          <a:p>
            <a:pPr algn="ctr"/>
            <a:r>
              <a:rPr lang="es-ES" sz="2800" dirty="0" smtClean="0"/>
              <a:t>Efectos</a:t>
            </a:r>
          </a:p>
          <a:p>
            <a:pPr algn="ctr"/>
            <a:r>
              <a:rPr lang="es-ES" sz="2800" dirty="0" smtClean="0"/>
              <a:t>Ecualización</a:t>
            </a:r>
            <a:endParaRPr lang="es-ES" sz="28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357686" y="5500702"/>
            <a:ext cx="24046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(Diseño de filtros)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3. Digitalización de la señal</a:t>
            </a:r>
            <a:endParaRPr lang="es-ES" dirty="0"/>
          </a:p>
        </p:txBody>
      </p:sp>
      <p:pic>
        <p:nvPicPr>
          <p:cNvPr id="3" name="2 Imagen" descr="c01532378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4214818"/>
            <a:ext cx="3379968" cy="1995481"/>
          </a:xfrm>
          <a:prstGeom prst="rect">
            <a:avLst/>
          </a:prstGeom>
        </p:spPr>
      </p:pic>
      <p:pic>
        <p:nvPicPr>
          <p:cNvPr id="4" name="3 Imagen" descr="graphics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1714488"/>
            <a:ext cx="2786082" cy="1348236"/>
          </a:xfrm>
          <a:prstGeom prst="rect">
            <a:avLst/>
          </a:prstGeom>
        </p:spPr>
      </p:pic>
      <p:pic>
        <p:nvPicPr>
          <p:cNvPr id="5" name="4 Imagen" descr="audiowave_1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20" y="1285860"/>
            <a:ext cx="3458748" cy="2286016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785786" y="3571876"/>
            <a:ext cx="264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Señal continua (analógica)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928662" y="6215082"/>
            <a:ext cx="2250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Señal discreta (digital)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5214942" y="1643050"/>
            <a:ext cx="3071834" cy="15001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4" name="13 Conector recto de flecha"/>
          <p:cNvCxnSpPr/>
          <p:nvPr/>
        </p:nvCxnSpPr>
        <p:spPr>
          <a:xfrm>
            <a:off x="4000496" y="2428868"/>
            <a:ext cx="121444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>
            <a:stCxn id="8" idx="2"/>
          </p:cNvCxnSpPr>
          <p:nvPr/>
        </p:nvCxnSpPr>
        <p:spPr>
          <a:xfrm rot="16200000" flipH="1">
            <a:off x="5768586" y="4125520"/>
            <a:ext cx="2000264" cy="357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 rot="10800000">
            <a:off x="3857620" y="5143512"/>
            <a:ext cx="292895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6858016" y="3357562"/>
            <a:ext cx="1238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(Muestreo)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4. Compresión</a:t>
            </a:r>
            <a:endParaRPr lang="es-ES" dirty="0"/>
          </a:p>
        </p:txBody>
      </p:sp>
      <p:pic>
        <p:nvPicPr>
          <p:cNvPr id="3" name="2 Imagen" descr="c01532378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428868"/>
            <a:ext cx="3379968" cy="1995481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4714876" y="2786058"/>
            <a:ext cx="1857388" cy="11430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4714876" y="3071810"/>
            <a:ext cx="19400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Compresión</a:t>
            </a:r>
            <a:endParaRPr lang="es-ES" sz="2800" dirty="0"/>
          </a:p>
        </p:txBody>
      </p:sp>
      <p:cxnSp>
        <p:nvCxnSpPr>
          <p:cNvPr id="15" name="14 Conector recto de flecha"/>
          <p:cNvCxnSpPr/>
          <p:nvPr/>
        </p:nvCxnSpPr>
        <p:spPr>
          <a:xfrm>
            <a:off x="3857620" y="3357562"/>
            <a:ext cx="85725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6572264" y="3357562"/>
            <a:ext cx="85725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7643834" y="3000372"/>
            <a:ext cx="105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 smtClean="0"/>
              <a:t>MP3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5. Reproducción</a:t>
            </a:r>
            <a:endParaRPr lang="es-ES" dirty="0"/>
          </a:p>
        </p:txBody>
      </p:sp>
      <p:pic>
        <p:nvPicPr>
          <p:cNvPr id="3" name="2 Imagen" descr="apple_ipod_shuffle_20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633732"/>
            <a:ext cx="3143272" cy="2152458"/>
          </a:xfrm>
          <a:prstGeom prst="rect">
            <a:avLst/>
          </a:prstGeom>
        </p:spPr>
      </p:pic>
      <p:pic>
        <p:nvPicPr>
          <p:cNvPr id="4" name="3 Imagen" descr="May05_SonitusEqualizer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06" y="4000504"/>
            <a:ext cx="3557750" cy="1701012"/>
          </a:xfrm>
          <a:prstGeom prst="rect">
            <a:avLst/>
          </a:prstGeom>
        </p:spPr>
      </p:pic>
      <p:pic>
        <p:nvPicPr>
          <p:cNvPr id="5" name="4 Imagen" descr="400_F_733775_lC4a1B7HjXTuD9xFCewFBU0JbuDeSk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4744" y="1643050"/>
            <a:ext cx="5429288" cy="407196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71752"/>
            <a:ext cx="8229600" cy="1143000"/>
          </a:xfrm>
        </p:spPr>
        <p:txBody>
          <a:bodyPr>
            <a:noAutofit/>
          </a:bodyPr>
          <a:lstStyle/>
          <a:p>
            <a:r>
              <a:rPr lang="es-ES" sz="6600" dirty="0" smtClean="0"/>
              <a:t>¿Dónde encontramos señales y sistemas?</a:t>
            </a:r>
            <a:endParaRPr lang="es-E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enjuto1024x768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6 Llamada rectangular redondeada"/>
          <p:cNvSpPr/>
          <p:nvPr/>
        </p:nvSpPr>
        <p:spPr>
          <a:xfrm>
            <a:off x="5857884" y="285728"/>
            <a:ext cx="2928958" cy="2000264"/>
          </a:xfrm>
          <a:prstGeom prst="wedgeRoundRectCallout">
            <a:avLst>
              <a:gd name="adj1" fmla="val -52788"/>
              <a:gd name="adj2" fmla="val 85283"/>
              <a:gd name="adj3" fmla="val 16667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 smtClean="0">
                <a:solidFill>
                  <a:schemeClr val="bg1"/>
                </a:solidFill>
              </a:rPr>
              <a:t>MP3</a:t>
            </a:r>
            <a:endParaRPr lang="es-ES" sz="8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57MusicNo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7620" y="428604"/>
            <a:ext cx="1928826" cy="1928826"/>
          </a:xfrm>
          <a:prstGeom prst="rect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 prstMaterial="dkEdge"/>
        </p:spPr>
      </p:pic>
      <p:pic>
        <p:nvPicPr>
          <p:cNvPr id="4" name="3 Imagen" descr="1270745818pm0B7x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286380" y="2714620"/>
            <a:ext cx="3359032" cy="3384223"/>
          </a:xfrm>
          <a:prstGeom prst="rect">
            <a:avLst/>
          </a:prstGeom>
        </p:spPr>
      </p:pic>
      <p:pic>
        <p:nvPicPr>
          <p:cNvPr id="5" name="4 Imagen" descr="1234405093667521867buggi_server_1.svg.hi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571480"/>
            <a:ext cx="1857388" cy="2439858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2285984" y="1357298"/>
            <a:ext cx="4857784" cy="714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rot="5400000">
            <a:off x="6572264" y="2000240"/>
            <a:ext cx="1143008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proceso sigue la música?</a:t>
            </a:r>
            <a:endParaRPr lang="es-ES" dirty="0"/>
          </a:p>
        </p:txBody>
      </p:sp>
      <p:pic>
        <p:nvPicPr>
          <p:cNvPr id="5" name="4 Imagen" descr="Cantante_1_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071678"/>
            <a:ext cx="3262302" cy="3262302"/>
          </a:xfrm>
          <a:prstGeom prst="rect">
            <a:avLst/>
          </a:prstGeom>
        </p:spPr>
      </p:pic>
      <p:pic>
        <p:nvPicPr>
          <p:cNvPr id="6" name="5 Imagen" descr="vectorstock-250347-headphones-emoticon-vecto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1928802"/>
            <a:ext cx="3265079" cy="3436926"/>
          </a:xfrm>
          <a:prstGeom prst="rect">
            <a:avLst/>
          </a:prstGeom>
        </p:spPr>
      </p:pic>
      <p:sp>
        <p:nvSpPr>
          <p:cNvPr id="7" name="6 Flecha derecha"/>
          <p:cNvSpPr/>
          <p:nvPr/>
        </p:nvSpPr>
        <p:spPr>
          <a:xfrm>
            <a:off x="3714744" y="3286124"/>
            <a:ext cx="1285884" cy="428628"/>
          </a:xfrm>
          <a:prstGeom prst="rightArrow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1. Emisión del sonido: Señal sonora</a:t>
            </a:r>
            <a:endParaRPr lang="es-ES" dirty="0"/>
          </a:p>
        </p:txBody>
      </p:sp>
      <p:pic>
        <p:nvPicPr>
          <p:cNvPr id="3" name="2 Imagen" descr="1237178072agcP0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857364"/>
            <a:ext cx="2643206" cy="3593482"/>
          </a:xfrm>
          <a:prstGeom prst="rect">
            <a:avLst/>
          </a:prstGeom>
        </p:spPr>
      </p:pic>
      <p:grpSp>
        <p:nvGrpSpPr>
          <p:cNvPr id="12" name="11 Grupo"/>
          <p:cNvGrpSpPr/>
          <p:nvPr/>
        </p:nvGrpSpPr>
        <p:grpSpPr>
          <a:xfrm>
            <a:off x="3143240" y="1214422"/>
            <a:ext cx="4572032" cy="5000660"/>
            <a:chOff x="3143240" y="1214422"/>
            <a:chExt cx="4572032" cy="5000660"/>
          </a:xfrm>
        </p:grpSpPr>
        <p:sp>
          <p:nvSpPr>
            <p:cNvPr id="5" name="4 Arco"/>
            <p:cNvSpPr/>
            <p:nvPr/>
          </p:nvSpPr>
          <p:spPr>
            <a:xfrm>
              <a:off x="3643306" y="3301164"/>
              <a:ext cx="785818" cy="827177"/>
            </a:xfrm>
            <a:prstGeom prst="arc">
              <a:avLst>
                <a:gd name="adj1" fmla="val 16200000"/>
                <a:gd name="adj2" fmla="val 5605753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5 Arco"/>
            <p:cNvSpPr/>
            <p:nvPr/>
          </p:nvSpPr>
          <p:spPr>
            <a:xfrm>
              <a:off x="3357554" y="2500306"/>
              <a:ext cx="1928826" cy="2428892"/>
            </a:xfrm>
            <a:prstGeom prst="arc">
              <a:avLst>
                <a:gd name="adj1" fmla="val 16200000"/>
                <a:gd name="adj2" fmla="val 5605753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6 Arco"/>
            <p:cNvSpPr/>
            <p:nvPr/>
          </p:nvSpPr>
          <p:spPr>
            <a:xfrm>
              <a:off x="3143240" y="1928802"/>
              <a:ext cx="3143272" cy="3571900"/>
            </a:xfrm>
            <a:prstGeom prst="arc">
              <a:avLst>
                <a:gd name="adj1" fmla="val 16200000"/>
                <a:gd name="adj2" fmla="val 5605753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7 Arco"/>
            <p:cNvSpPr/>
            <p:nvPr/>
          </p:nvSpPr>
          <p:spPr>
            <a:xfrm>
              <a:off x="4214810" y="1214422"/>
              <a:ext cx="3500462" cy="5000660"/>
            </a:xfrm>
            <a:prstGeom prst="arc">
              <a:avLst>
                <a:gd name="adj1" fmla="val 16200000"/>
                <a:gd name="adj2" fmla="val 5605753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1" name="10 Imagen" descr="Graphic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929" y="1571612"/>
            <a:ext cx="8739227" cy="4500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Señal Sonora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Características de intensidad, potencia, duración…</a:t>
            </a:r>
          </a:p>
          <a:p>
            <a:r>
              <a:rPr lang="es-ES" dirty="0" smtClean="0"/>
              <a:t>Distribución de frecuencias.</a:t>
            </a:r>
          </a:p>
          <a:p>
            <a:r>
              <a:rPr lang="es-ES" dirty="0" smtClean="0"/>
              <a:t>Respuesta en frecuencia del oído</a:t>
            </a:r>
          </a:p>
          <a:p>
            <a:r>
              <a:rPr lang="es-ES" dirty="0" smtClean="0"/>
              <a:t>Modelado de la respuesta del micrófono y los altavoces</a:t>
            </a:r>
          </a:p>
          <a:p>
            <a:r>
              <a:rPr lang="es-ES" smtClean="0"/>
              <a:t>Ecualización</a:t>
            </a:r>
            <a:endParaRPr lang="es-ES" dirty="0" smtClean="0"/>
          </a:p>
          <a:p>
            <a:r>
              <a:rPr lang="es-ES" dirty="0" smtClean="0"/>
              <a:t>…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oído humano</a:t>
            </a:r>
            <a:endParaRPr lang="es-ES" dirty="0"/>
          </a:p>
        </p:txBody>
      </p:sp>
      <p:pic>
        <p:nvPicPr>
          <p:cNvPr id="3" name="2 Imagen" descr="robdad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46238"/>
            <a:ext cx="5010865" cy="3897340"/>
          </a:xfrm>
          <a:prstGeom prst="rect">
            <a:avLst/>
          </a:prstGeom>
        </p:spPr>
      </p:pic>
      <p:pic>
        <p:nvPicPr>
          <p:cNvPr id="5" name="4 Imagen" descr="human-ear-internal-structure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2264237"/>
            <a:ext cx="3929058" cy="2593523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715008" y="5572140"/>
            <a:ext cx="2632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(Transformada de Fourier)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sound_rang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22"/>
            <a:ext cx="9144064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do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114</Words>
  <Application>Microsoft Office PowerPoint</Application>
  <PresentationFormat>Presentación en pantalla (4:3)</PresentationFormat>
  <Paragraphs>31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SISTEMAS LINEALES</vt:lpstr>
      <vt:lpstr>¿Dónde encontramos señales y sistemas?</vt:lpstr>
      <vt:lpstr>Diapositiva 3</vt:lpstr>
      <vt:lpstr>Diapositiva 4</vt:lpstr>
      <vt:lpstr>¿Qué proceso sigue la música?</vt:lpstr>
      <vt:lpstr>1. Emisión del sonido: Señal sonora</vt:lpstr>
      <vt:lpstr>Señal Sonora</vt:lpstr>
      <vt:lpstr>El oído humano</vt:lpstr>
      <vt:lpstr>Diapositiva 9</vt:lpstr>
      <vt:lpstr>Diapositiva 10</vt:lpstr>
      <vt:lpstr>2. Procesado del Sonido</vt:lpstr>
      <vt:lpstr>3. Digitalización de la señal</vt:lpstr>
      <vt:lpstr>4. Compresión</vt:lpstr>
      <vt:lpstr>5. Reproducción</vt:lpstr>
    </vt:vector>
  </TitlesOfParts>
  <Company>LPI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LINEALES</dc:title>
  <dc:creator>Santiago Aja</dc:creator>
  <cp:lastModifiedBy>Santiago Aja</cp:lastModifiedBy>
  <cp:revision>8</cp:revision>
  <dcterms:created xsi:type="dcterms:W3CDTF">2011-02-03T16:38:50Z</dcterms:created>
  <dcterms:modified xsi:type="dcterms:W3CDTF">2012-02-13T08:55:09Z</dcterms:modified>
</cp:coreProperties>
</file>