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319" r:id="rId2"/>
    <p:sldId id="284" r:id="rId3"/>
    <p:sldId id="389" r:id="rId4"/>
    <p:sldId id="406" r:id="rId5"/>
    <p:sldId id="346" r:id="rId6"/>
    <p:sldId id="347" r:id="rId7"/>
    <p:sldId id="392" r:id="rId8"/>
    <p:sldId id="391" r:id="rId9"/>
    <p:sldId id="329" r:id="rId10"/>
    <p:sldId id="330" r:id="rId11"/>
    <p:sldId id="331" r:id="rId12"/>
    <p:sldId id="348" r:id="rId13"/>
    <p:sldId id="349" r:id="rId14"/>
    <p:sldId id="353" r:id="rId15"/>
    <p:sldId id="350" r:id="rId16"/>
    <p:sldId id="364" r:id="rId17"/>
    <p:sldId id="351" r:id="rId18"/>
    <p:sldId id="354" r:id="rId19"/>
    <p:sldId id="333" r:id="rId20"/>
    <p:sldId id="334" r:id="rId21"/>
    <p:sldId id="335" r:id="rId22"/>
    <p:sldId id="355" r:id="rId23"/>
    <p:sldId id="337" r:id="rId24"/>
    <p:sldId id="356" r:id="rId25"/>
    <p:sldId id="339" r:id="rId26"/>
    <p:sldId id="340" r:id="rId27"/>
    <p:sldId id="357" r:id="rId28"/>
    <p:sldId id="343" r:id="rId29"/>
    <p:sldId id="358" r:id="rId30"/>
    <p:sldId id="345" r:id="rId31"/>
    <p:sldId id="359" r:id="rId32"/>
    <p:sldId id="363" r:id="rId33"/>
    <p:sldId id="398" r:id="rId34"/>
    <p:sldId id="370" r:id="rId35"/>
    <p:sldId id="371" r:id="rId36"/>
    <p:sldId id="372" r:id="rId37"/>
    <p:sldId id="390" r:id="rId38"/>
    <p:sldId id="373" r:id="rId39"/>
    <p:sldId id="374" r:id="rId40"/>
    <p:sldId id="399" r:id="rId41"/>
    <p:sldId id="360" r:id="rId42"/>
    <p:sldId id="380" r:id="rId43"/>
    <p:sldId id="320" r:id="rId44"/>
    <p:sldId id="322" r:id="rId45"/>
    <p:sldId id="375" r:id="rId46"/>
    <p:sldId id="376" r:id="rId47"/>
    <p:sldId id="377" r:id="rId48"/>
    <p:sldId id="321" r:id="rId49"/>
    <p:sldId id="369" r:id="rId50"/>
    <p:sldId id="381" r:id="rId51"/>
    <p:sldId id="382" r:id="rId52"/>
    <p:sldId id="383" r:id="rId53"/>
    <p:sldId id="365" r:id="rId54"/>
    <p:sldId id="366" r:id="rId55"/>
    <p:sldId id="367" r:id="rId56"/>
    <p:sldId id="368" r:id="rId57"/>
    <p:sldId id="384" r:id="rId58"/>
    <p:sldId id="385" r:id="rId59"/>
    <p:sldId id="387" r:id="rId60"/>
    <p:sldId id="388" r:id="rId61"/>
    <p:sldId id="361" r:id="rId62"/>
    <p:sldId id="378" r:id="rId63"/>
    <p:sldId id="402" r:id="rId64"/>
    <p:sldId id="403" r:id="rId65"/>
    <p:sldId id="404" r:id="rId66"/>
    <p:sldId id="379" r:id="rId67"/>
    <p:sldId id="400" r:id="rId68"/>
    <p:sldId id="401" r:id="rId69"/>
    <p:sldId id="393" r:id="rId70"/>
    <p:sldId id="405" r:id="rId71"/>
    <p:sldId id="395" r:id="rId72"/>
    <p:sldId id="394" r:id="rId73"/>
    <p:sldId id="407" r:id="rId74"/>
    <p:sldId id="362" r:id="rId75"/>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58A"/>
    <a:srgbClr val="FFCC00"/>
    <a:srgbClr val="FF00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horzBarState="maximized">
    <p:restoredLeft sz="34587" autoAdjust="0"/>
    <p:restoredTop sz="94660" autoAdjust="0"/>
  </p:normalViewPr>
  <p:slideViewPr>
    <p:cSldViewPr>
      <p:cViewPr varScale="1">
        <p:scale>
          <a:sx n="114" d="100"/>
          <a:sy n="114" d="100"/>
        </p:scale>
        <p:origin x="-14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58"/>
    </p:cViewPr>
  </p:sorterViewPr>
  <p:notesViewPr>
    <p:cSldViewPr>
      <p:cViewPr varScale="1">
        <p:scale>
          <a:sx n="76" d="100"/>
          <a:sy n="76" d="100"/>
        </p:scale>
        <p:origin x="-3978" y="-108"/>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n-US"/>
          </a:p>
        </p:txBody>
      </p:sp>
      <p:sp>
        <p:nvSpPr>
          <p:cNvPr id="11267"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p>
        </p:txBody>
      </p:sp>
      <p:sp>
        <p:nvSpPr>
          <p:cNvPr id="11268"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n-US"/>
          </a:p>
        </p:txBody>
      </p:sp>
      <p:sp>
        <p:nvSpPr>
          <p:cNvPr id="11269"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1A5B02A4-2B80-451A-BD04-640727CC3C46}"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n-US"/>
          </a:p>
        </p:txBody>
      </p:sp>
      <p:sp>
        <p:nvSpPr>
          <p:cNvPr id="4099"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4102"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n-US"/>
          </a:p>
        </p:txBody>
      </p:sp>
      <p:sp>
        <p:nvSpPr>
          <p:cNvPr id="4103"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8835BD70-3C27-4D2F-9FBB-B8612571BBFC}"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4D12823-2894-4580-A3FE-B6E99BCC76BC}"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14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15</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18</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22</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24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27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29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32</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33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34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2</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35</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36</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37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38</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39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40</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42</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43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44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45</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46</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47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48</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50</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51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52</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D3295-75A8-4AAF-A08E-E445920B4192}" type="slidenum">
              <a:rPr lang="en-US"/>
              <a:pPr/>
              <a:t>53</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EC953-C369-4684-ABA0-0D1C3CBBD3E9}" type="slidenum">
              <a:rPr lang="en-US"/>
              <a:pPr/>
              <a:t>54</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86B68-854A-41C5-90E3-FE0B7999A5EC}" type="slidenum">
              <a:rPr lang="en-US"/>
              <a:pPr/>
              <a:t>55</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4016C-9F10-4226-B6C6-50B7134D80C8}" type="slidenum">
              <a:rPr lang="en-US"/>
              <a:pPr/>
              <a:t>56</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57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58</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59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60</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62</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63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64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65</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66</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67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6</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68</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69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70</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71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72</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4D12823-2894-4580-A3FE-B6E99BCC76BC}" type="slidenum">
              <a:rPr lang="en-US" smtClean="0"/>
              <a:pPr/>
              <a:t>74</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8</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12</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F82444-BBE0-49B3-B7B7-49841FF0692F}" type="slidenum">
              <a:rPr lang="en-US" smtClean="0"/>
              <a:pPr/>
              <a:t>13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28FA35-C7FD-4901-894E-9F93CF644F59}"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F887A6-900C-4568-9D97-172C55DEB6C0}"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592E0-28C1-4C3E-9F13-53D6C36F2543}"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0A7D11-A06A-4D6C-9798-C136FA0A6BAF}"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5C57F4-3A1C-4CAD-9E1E-1A0244982010}"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AD205E-0AE6-4DF3-8A2C-8137C3E25853}"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EA5C01-9CEF-40E5-A292-2F943A6E1527}"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087952-DD72-44DE-8691-13DF08F8ED34}"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A736B2-8049-434C-A7EC-6992385EFB03}"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E62FF7-159F-4ED6-ABB5-009EEB4A7D67}"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939E42-020B-458F-8D2A-8C0C0CD3E7E3}"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45E486-139A-4230-8988-CD848C072169}"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458A"/>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6D832E6-2B22-48B9-81C9-AE23D3193B53}"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Documento_de_Microsoft_Office_Word_97-20031.doc"/><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teresa\Desktop\Beca%20Sacyl%20IMF\Presentaci&#243;n%20IMF\rhumatic%20MR-Color.avi" TargetMode="External"/><Relationship Id="rId1" Type="http://schemas.openxmlformats.org/officeDocument/2006/relationships/video" Target="file:///C:\Documents%20and%20Settings\teresa\Desktop\Beca%20Sacyl%20IMF\Presentaci&#243;n%20IMF\rhumatic%20MR.avi"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oleObject" Target="../embeddings/oleObject1.bin"/><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slideLayout" Target="../slideLayouts/slideLayout12.xml"/><Relationship Id="rId16" Type="http://schemas.openxmlformats.org/officeDocument/2006/relationships/image" Target="../media/image31.png"/><Relationship Id="rId1" Type="http://schemas.openxmlformats.org/officeDocument/2006/relationships/vmlDrawing" Target="../drawings/vmlDrawing3.v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tiff"/></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5.png"/><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jpeg"/><Relationship Id="rId7"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10.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5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0.emf"/></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3.tif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96.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oleObject" Target="../embeddings/Documento_de_Microsoft_Office_Word_97-20032.doc"/><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
          <p:cNvSpPr>
            <a:spLocks noChangeArrowheads="1"/>
          </p:cNvSpPr>
          <p:nvPr/>
        </p:nvSpPr>
        <p:spPr bwMode="auto">
          <a:xfrm>
            <a:off x="250825" y="0"/>
            <a:ext cx="792163" cy="3313113"/>
          </a:xfrm>
          <a:prstGeom prst="rect">
            <a:avLst/>
          </a:prstGeom>
          <a:solidFill>
            <a:schemeClr val="bg1"/>
          </a:solidFill>
          <a:ln w="9525">
            <a:noFill/>
            <a:miter lim="800000"/>
            <a:headEnd/>
            <a:tailEnd/>
          </a:ln>
        </p:spPr>
        <p:txBody>
          <a:bodyPr wrap="none" anchor="ctr"/>
          <a:lstStyle/>
          <a:p>
            <a:endParaRPr lang="es-ES"/>
          </a:p>
        </p:txBody>
      </p:sp>
      <p:sp>
        <p:nvSpPr>
          <p:cNvPr id="2057" name="Rectangle 9"/>
          <p:cNvSpPr>
            <a:spLocks noChangeArrowheads="1"/>
          </p:cNvSpPr>
          <p:nvPr/>
        </p:nvSpPr>
        <p:spPr bwMode="auto">
          <a:xfrm>
            <a:off x="250825" y="3141663"/>
            <a:ext cx="792163" cy="2016125"/>
          </a:xfrm>
          <a:prstGeom prst="rect">
            <a:avLst/>
          </a:prstGeom>
          <a:gradFill rotWithShape="1">
            <a:gsLst>
              <a:gs pos="0">
                <a:schemeClr val="bg1"/>
              </a:gs>
              <a:gs pos="100000">
                <a:schemeClr val="bg1">
                  <a:gamma/>
                  <a:tint val="0"/>
                  <a:invGamma/>
                  <a:alpha val="0"/>
                </a:schemeClr>
              </a:gs>
            </a:gsLst>
            <a:lin ang="5400000" scaled="1"/>
          </a:gradFill>
          <a:ln w="9525">
            <a:noFill/>
            <a:miter lim="800000"/>
            <a:headEnd/>
            <a:tailEnd/>
          </a:ln>
          <a:effectLst/>
        </p:spPr>
        <p:txBody>
          <a:bodyPr wrap="none" anchor="ctr"/>
          <a:lstStyle/>
          <a:p>
            <a:pPr>
              <a:defRPr/>
            </a:pPr>
            <a:endParaRPr lang="en-US"/>
          </a:p>
        </p:txBody>
      </p:sp>
      <p:pic>
        <p:nvPicPr>
          <p:cNvPr id="1029" name="Picture 4" descr="escudoUVA"/>
          <p:cNvPicPr>
            <a:picLocks noChangeAspect="1" noChangeArrowheads="1"/>
          </p:cNvPicPr>
          <p:nvPr/>
        </p:nvPicPr>
        <p:blipFill>
          <a:blip r:embed="rId4"/>
          <a:srcRect/>
          <a:stretch>
            <a:fillRect/>
          </a:stretch>
        </p:blipFill>
        <p:spPr bwMode="auto">
          <a:xfrm>
            <a:off x="311150" y="188913"/>
            <a:ext cx="647700" cy="647700"/>
          </a:xfrm>
          <a:prstGeom prst="rect">
            <a:avLst/>
          </a:prstGeom>
          <a:noFill/>
          <a:ln w="9525">
            <a:noFill/>
            <a:miter lim="800000"/>
            <a:headEnd/>
            <a:tailEnd/>
          </a:ln>
        </p:spPr>
      </p:pic>
      <p:sp>
        <p:nvSpPr>
          <p:cNvPr id="1030" name="Text Box 5"/>
          <p:cNvSpPr txBox="1">
            <a:spLocks noChangeArrowheads="1"/>
          </p:cNvSpPr>
          <p:nvPr/>
        </p:nvSpPr>
        <p:spPr bwMode="auto">
          <a:xfrm>
            <a:off x="1187450" y="1484313"/>
            <a:ext cx="7812088" cy="3888244"/>
          </a:xfrm>
          <a:prstGeom prst="rect">
            <a:avLst/>
          </a:prstGeom>
          <a:noFill/>
          <a:ln w="9525">
            <a:noFill/>
            <a:miter lim="800000"/>
            <a:headEnd/>
            <a:tailEnd/>
          </a:ln>
        </p:spPr>
        <p:txBody>
          <a:bodyPr>
            <a:spAutoFit/>
          </a:bodyPr>
          <a:lstStyle/>
          <a:p>
            <a:pPr algn="ctr" eaLnBrk="0" hangingPunct="0"/>
            <a:r>
              <a:rPr lang="en-US" sz="4000" b="1" dirty="0" smtClean="0">
                <a:solidFill>
                  <a:srgbClr val="FFCC00"/>
                </a:solidFill>
                <a:latin typeface="Times New Roman" pitchFamily="18" charset="0"/>
              </a:rPr>
              <a:t>Fuzzy logic in medical applications and image processing: main approaches, do's and </a:t>
            </a:r>
            <a:r>
              <a:rPr lang="en-US" sz="4000" b="1" dirty="0" err="1" smtClean="0">
                <a:solidFill>
                  <a:srgbClr val="FFCC00"/>
                </a:solidFill>
                <a:latin typeface="Times New Roman" pitchFamily="18" charset="0"/>
              </a:rPr>
              <a:t>don't's</a:t>
            </a:r>
            <a:endParaRPr lang="en-GB" dirty="0">
              <a:solidFill>
                <a:srgbClr val="FFCC00"/>
              </a:solidFill>
              <a:latin typeface="Times New Roman" pitchFamily="18" charset="0"/>
            </a:endParaRPr>
          </a:p>
          <a:p>
            <a:pPr algn="ctr" eaLnBrk="0" hangingPunct="0"/>
            <a:endParaRPr lang="en-GB" sz="2000" dirty="0" smtClean="0">
              <a:solidFill>
                <a:srgbClr val="FFCC00"/>
              </a:solidFill>
              <a:latin typeface="Times New Roman" pitchFamily="18" charset="0"/>
            </a:endParaRPr>
          </a:p>
          <a:p>
            <a:pPr algn="ctr" eaLnBrk="0" hangingPunct="0"/>
            <a:r>
              <a:rPr lang="en-GB" sz="2000" dirty="0" smtClean="0">
                <a:solidFill>
                  <a:srgbClr val="FFCC00"/>
                </a:solidFill>
                <a:latin typeface="Times New Roman" pitchFamily="18" charset="0"/>
              </a:rPr>
              <a:t>Santiago </a:t>
            </a:r>
            <a:r>
              <a:rPr lang="en-GB" sz="2000" dirty="0" err="1" smtClean="0">
                <a:solidFill>
                  <a:srgbClr val="FFCC00"/>
                </a:solidFill>
                <a:latin typeface="Times New Roman" pitchFamily="18" charset="0"/>
              </a:rPr>
              <a:t>Aja-Fernández</a:t>
            </a:r>
            <a:endParaRPr lang="en-GB" sz="2000" dirty="0">
              <a:solidFill>
                <a:srgbClr val="FFCC00"/>
              </a:solidFill>
              <a:latin typeface="Times New Roman" pitchFamily="18" charset="0"/>
            </a:endParaRPr>
          </a:p>
          <a:p>
            <a:pPr algn="ctr" eaLnBrk="0" hangingPunct="0"/>
            <a:endParaRPr lang="en-GB" sz="1600" u="sng" baseline="30000" dirty="0">
              <a:solidFill>
                <a:srgbClr val="FFCC00"/>
              </a:solidFill>
              <a:latin typeface="Times New Roman" pitchFamily="18" charset="0"/>
            </a:endParaRPr>
          </a:p>
          <a:p>
            <a:pPr algn="ctr" eaLnBrk="0" hangingPunct="0"/>
            <a:endParaRPr lang="en-GB" sz="2000" dirty="0">
              <a:solidFill>
                <a:srgbClr val="FFCC00"/>
              </a:solidFill>
              <a:latin typeface="Times New Roman" pitchFamily="18" charset="0"/>
            </a:endParaRPr>
          </a:p>
          <a:p>
            <a:pPr algn="ctr" eaLnBrk="0" hangingPunct="0"/>
            <a:r>
              <a:rPr lang="en-GB" dirty="0" smtClean="0">
                <a:solidFill>
                  <a:srgbClr val="FFCC00"/>
                </a:solidFill>
                <a:latin typeface="Arial Narrow" pitchFamily="34" charset="0"/>
              </a:rPr>
              <a:t>Medical Imaging Using Bio-Inspired and Soft Computing</a:t>
            </a:r>
            <a:endParaRPr lang="en-GB" dirty="0">
              <a:solidFill>
                <a:srgbClr val="FFCC00"/>
              </a:solidFill>
              <a:latin typeface="Arial Narrow" pitchFamily="34" charset="0"/>
            </a:endParaRPr>
          </a:p>
          <a:p>
            <a:pPr algn="ctr" eaLnBrk="0" hangingPunct="0"/>
            <a:endParaRPr lang="en-GB" dirty="0">
              <a:solidFill>
                <a:srgbClr val="FFCC00"/>
              </a:solidFill>
              <a:latin typeface="Arial Narrow" pitchFamily="34" charset="0"/>
            </a:endParaRPr>
          </a:p>
          <a:p>
            <a:pPr algn="ctr" eaLnBrk="0" hangingPunct="0"/>
            <a:r>
              <a:rPr lang="en-GB" sz="2000" dirty="0">
                <a:solidFill>
                  <a:srgbClr val="FFCC00"/>
                </a:solidFill>
                <a:latin typeface="Times New Roman" pitchFamily="18" charset="0"/>
              </a:rPr>
              <a:t>sanaja@tel.uva.es</a:t>
            </a:r>
          </a:p>
        </p:txBody>
      </p:sp>
      <p:graphicFrame>
        <p:nvGraphicFramePr>
          <p:cNvPr id="1026" name="Object 6"/>
          <p:cNvGraphicFramePr>
            <a:graphicFrameLocks noChangeAspect="1"/>
          </p:cNvGraphicFramePr>
          <p:nvPr/>
        </p:nvGraphicFramePr>
        <p:xfrm>
          <a:off x="1871663" y="609600"/>
          <a:ext cx="6443662" cy="550863"/>
        </p:xfrm>
        <a:graphic>
          <a:graphicData uri="http://schemas.openxmlformats.org/presentationml/2006/ole">
            <p:oleObj spid="_x0000_s1026" name="Documento" r:id="rId5" imgW="5408673" imgH="466937" progId="Word.Document.8">
              <p:embed/>
            </p:oleObj>
          </a:graphicData>
        </a:graphic>
      </p:graphicFrame>
      <p:sp>
        <p:nvSpPr>
          <p:cNvPr id="1031" name="Text Box 7"/>
          <p:cNvSpPr txBox="1">
            <a:spLocks noChangeArrowheads="1"/>
          </p:cNvSpPr>
          <p:nvPr/>
        </p:nvSpPr>
        <p:spPr bwMode="auto">
          <a:xfrm>
            <a:off x="4572000" y="6021388"/>
            <a:ext cx="4191000" cy="336550"/>
          </a:xfrm>
          <a:prstGeom prst="rect">
            <a:avLst/>
          </a:prstGeom>
          <a:noFill/>
          <a:ln w="9525">
            <a:noFill/>
            <a:miter lim="800000"/>
            <a:headEnd/>
            <a:tailEnd/>
          </a:ln>
        </p:spPr>
        <p:txBody>
          <a:bodyPr>
            <a:spAutoFit/>
          </a:bodyPr>
          <a:lstStyle/>
          <a:p>
            <a:pPr algn="r" eaLnBrk="0" hangingPunct="0"/>
            <a:r>
              <a:rPr lang="en-GB" sz="1600" b="1" dirty="0" smtClean="0">
                <a:solidFill>
                  <a:schemeClr val="bg1"/>
                </a:solidFill>
                <a:latin typeface="Century Gothic" pitchFamily="34" charset="0"/>
              </a:rPr>
              <a:t>MIBISOC Technical Course 2012</a:t>
            </a:r>
            <a:endParaRPr lang="en-GB" sz="2400" dirty="0">
              <a:solidFill>
                <a:schemeClr val="bg1"/>
              </a:solidFill>
              <a:latin typeface="Times New Roman" pitchFamily="18" charset="0"/>
            </a:endParaRPr>
          </a:p>
        </p:txBody>
      </p:sp>
      <p:pic>
        <p:nvPicPr>
          <p:cNvPr id="1032" name="Picture 8" descr="logo"/>
          <p:cNvPicPr>
            <a:picLocks noChangeAspect="1" noChangeArrowheads="1"/>
          </p:cNvPicPr>
          <p:nvPr/>
        </p:nvPicPr>
        <p:blipFill>
          <a:blip r:embed="rId6">
            <a:clrChange>
              <a:clrFrom>
                <a:srgbClr val="FFFFFF"/>
              </a:clrFrom>
              <a:clrTo>
                <a:srgbClr val="FFFFFF">
                  <a:alpha val="0"/>
                </a:srgbClr>
              </a:clrTo>
            </a:clrChange>
            <a:lum contrast="42000"/>
          </a:blip>
          <a:srcRect/>
          <a:stretch>
            <a:fillRect/>
          </a:stretch>
        </p:blipFill>
        <p:spPr bwMode="auto">
          <a:xfrm>
            <a:off x="273050" y="1052513"/>
            <a:ext cx="720725" cy="388937"/>
          </a:xfrm>
          <a:prstGeom prst="rect">
            <a:avLst/>
          </a:prstGeom>
          <a:noFill/>
          <a:ln w="9525">
            <a:noFill/>
            <a:miter lim="800000"/>
            <a:headEnd/>
            <a:tailEnd/>
          </a:ln>
        </p:spPr>
      </p:pic>
      <p:pic>
        <p:nvPicPr>
          <p:cNvPr id="15" name="14 Imagen" descr="ECSC.gif"/>
          <p:cNvPicPr>
            <a:picLocks noChangeAspect="1"/>
          </p:cNvPicPr>
          <p:nvPr/>
        </p:nvPicPr>
        <p:blipFill>
          <a:blip r:embed="rId7"/>
          <a:stretch>
            <a:fillRect/>
          </a:stretch>
        </p:blipFill>
        <p:spPr>
          <a:xfrm>
            <a:off x="285720" y="1678769"/>
            <a:ext cx="714380" cy="5357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RI_Scanner_REVISED.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k1.png"/>
          <p:cNvPicPr>
            <a:picLocks noChangeAspect="1"/>
          </p:cNvPicPr>
          <p:nvPr/>
        </p:nvPicPr>
        <p:blipFill>
          <a:blip r:embed="rId2"/>
          <a:stretch>
            <a:fillRect/>
          </a:stretch>
        </p:blipFill>
        <p:spPr>
          <a:xfrm>
            <a:off x="2500298" y="1428736"/>
            <a:ext cx="1571636" cy="2095515"/>
          </a:xfrm>
          <a:prstGeom prst="rect">
            <a:avLst/>
          </a:prstGeom>
        </p:spPr>
      </p:pic>
      <p:pic>
        <p:nvPicPr>
          <p:cNvPr id="4" name="3 Imagen" descr="K-space.JPG"/>
          <p:cNvPicPr>
            <a:picLocks noChangeAspect="1"/>
          </p:cNvPicPr>
          <p:nvPr/>
        </p:nvPicPr>
        <p:blipFill>
          <a:blip r:embed="rId3"/>
          <a:stretch>
            <a:fillRect/>
          </a:stretch>
        </p:blipFill>
        <p:spPr>
          <a:xfrm>
            <a:off x="2714613" y="4095755"/>
            <a:ext cx="1785949" cy="1796773"/>
          </a:xfrm>
          <a:prstGeom prst="rect">
            <a:avLst/>
          </a:prstGeom>
        </p:spPr>
      </p:pic>
      <p:pic>
        <p:nvPicPr>
          <p:cNvPr id="6" name="5 Imagen" descr="scanner.jpg"/>
          <p:cNvPicPr>
            <a:picLocks noChangeAspect="1"/>
          </p:cNvPicPr>
          <p:nvPr/>
        </p:nvPicPr>
        <p:blipFill>
          <a:blip r:embed="rId4"/>
          <a:stretch>
            <a:fillRect/>
          </a:stretch>
        </p:blipFill>
        <p:spPr>
          <a:xfrm>
            <a:off x="142844" y="1333485"/>
            <a:ext cx="1785950" cy="2381267"/>
          </a:xfrm>
          <a:prstGeom prst="rect">
            <a:avLst/>
          </a:prstGeom>
        </p:spPr>
      </p:pic>
      <p:pic>
        <p:nvPicPr>
          <p:cNvPr id="8" name="7 Imagen" descr="mri.jpg"/>
          <p:cNvPicPr>
            <a:picLocks noChangeAspect="1"/>
          </p:cNvPicPr>
          <p:nvPr/>
        </p:nvPicPr>
        <p:blipFill>
          <a:blip r:embed="rId5"/>
          <a:stretch>
            <a:fillRect/>
          </a:stretch>
        </p:blipFill>
        <p:spPr>
          <a:xfrm>
            <a:off x="5015872" y="1428737"/>
            <a:ext cx="1484954" cy="2137249"/>
          </a:xfrm>
          <a:prstGeom prst="rect">
            <a:avLst/>
          </a:prstGeom>
        </p:spPr>
      </p:pic>
      <p:pic>
        <p:nvPicPr>
          <p:cNvPr id="10" name="9 Imagen" descr="mri.jpg"/>
          <p:cNvPicPr>
            <a:picLocks noChangeAspect="1"/>
          </p:cNvPicPr>
          <p:nvPr/>
        </p:nvPicPr>
        <p:blipFill>
          <a:blip r:embed="rId5"/>
          <a:stretch>
            <a:fillRect/>
          </a:stretch>
        </p:blipFill>
        <p:spPr>
          <a:xfrm>
            <a:off x="7230450" y="1428737"/>
            <a:ext cx="1484954" cy="2137249"/>
          </a:xfrm>
          <a:prstGeom prst="rect">
            <a:avLst/>
          </a:prstGeom>
        </p:spPr>
      </p:pic>
      <p:sp>
        <p:nvSpPr>
          <p:cNvPr id="11" name="10 CuadroTexto"/>
          <p:cNvSpPr txBox="1"/>
          <p:nvPr/>
        </p:nvSpPr>
        <p:spPr>
          <a:xfrm>
            <a:off x="571472" y="666730"/>
            <a:ext cx="1043876" cy="369332"/>
          </a:xfrm>
          <a:prstGeom prst="rect">
            <a:avLst/>
          </a:prstGeom>
          <a:noFill/>
        </p:spPr>
        <p:txBody>
          <a:bodyPr wrap="none" rtlCol="0">
            <a:spAutoFit/>
          </a:bodyPr>
          <a:lstStyle/>
          <a:p>
            <a:r>
              <a:rPr lang="es-ES" dirty="0" smtClean="0"/>
              <a:t>Scanner</a:t>
            </a:r>
            <a:endParaRPr lang="es-ES" dirty="0"/>
          </a:p>
        </p:txBody>
      </p:sp>
      <p:sp>
        <p:nvSpPr>
          <p:cNvPr id="12" name="11 CuadroTexto"/>
          <p:cNvSpPr txBox="1"/>
          <p:nvPr/>
        </p:nvSpPr>
        <p:spPr>
          <a:xfrm>
            <a:off x="2714613" y="666730"/>
            <a:ext cx="1082348" cy="369332"/>
          </a:xfrm>
          <a:prstGeom prst="rect">
            <a:avLst/>
          </a:prstGeom>
          <a:noFill/>
        </p:spPr>
        <p:txBody>
          <a:bodyPr wrap="none" rtlCol="0">
            <a:spAutoFit/>
          </a:bodyPr>
          <a:lstStyle/>
          <a:p>
            <a:r>
              <a:rPr lang="es-ES" b="1" dirty="0" smtClean="0"/>
              <a:t>K-</a:t>
            </a:r>
            <a:r>
              <a:rPr lang="es-ES" b="1" dirty="0" err="1" smtClean="0"/>
              <a:t>space</a:t>
            </a:r>
            <a:endParaRPr lang="es-ES" dirty="0"/>
          </a:p>
        </p:txBody>
      </p:sp>
      <p:sp>
        <p:nvSpPr>
          <p:cNvPr id="13" name="12 CuadroTexto"/>
          <p:cNvSpPr txBox="1"/>
          <p:nvPr/>
        </p:nvSpPr>
        <p:spPr>
          <a:xfrm>
            <a:off x="5163712" y="476230"/>
            <a:ext cx="1197765" cy="646331"/>
          </a:xfrm>
          <a:prstGeom prst="rect">
            <a:avLst/>
          </a:prstGeom>
          <a:noFill/>
        </p:spPr>
        <p:txBody>
          <a:bodyPr wrap="none" rtlCol="0">
            <a:spAutoFit/>
          </a:bodyPr>
          <a:lstStyle/>
          <a:p>
            <a:pPr algn="ctr"/>
            <a:r>
              <a:rPr lang="es-ES" b="1" dirty="0" smtClean="0"/>
              <a:t>X</a:t>
            </a:r>
            <a:r>
              <a:rPr lang="es-ES" dirty="0" smtClean="0"/>
              <a:t>-</a:t>
            </a:r>
            <a:r>
              <a:rPr lang="es-ES" dirty="0" err="1" smtClean="0"/>
              <a:t>space</a:t>
            </a:r>
            <a:endParaRPr lang="es-ES" dirty="0" smtClean="0"/>
          </a:p>
          <a:p>
            <a:pPr algn="ctr"/>
            <a:r>
              <a:rPr lang="es-ES" dirty="0" smtClean="0"/>
              <a:t>(</a:t>
            </a:r>
            <a:r>
              <a:rPr lang="es-ES" dirty="0" err="1" smtClean="0"/>
              <a:t>complex</a:t>
            </a:r>
            <a:r>
              <a:rPr lang="es-ES" dirty="0" smtClean="0"/>
              <a:t>)</a:t>
            </a:r>
            <a:endParaRPr lang="es-ES" dirty="0"/>
          </a:p>
        </p:txBody>
      </p:sp>
      <p:sp>
        <p:nvSpPr>
          <p:cNvPr id="14" name="13 CuadroTexto"/>
          <p:cNvSpPr txBox="1"/>
          <p:nvPr/>
        </p:nvSpPr>
        <p:spPr>
          <a:xfrm>
            <a:off x="7143769" y="666730"/>
            <a:ext cx="1261884" cy="369332"/>
          </a:xfrm>
          <a:prstGeom prst="rect">
            <a:avLst/>
          </a:prstGeom>
          <a:noFill/>
        </p:spPr>
        <p:txBody>
          <a:bodyPr wrap="none" rtlCol="0">
            <a:spAutoFit/>
          </a:bodyPr>
          <a:lstStyle/>
          <a:p>
            <a:r>
              <a:rPr lang="es-ES" dirty="0" err="1" smtClean="0"/>
              <a:t>magnitude</a:t>
            </a:r>
            <a:endParaRPr lang="es-ES" dirty="0"/>
          </a:p>
        </p:txBody>
      </p:sp>
      <p:cxnSp>
        <p:nvCxnSpPr>
          <p:cNvPr id="16" name="15 Conector recto de flecha"/>
          <p:cNvCxnSpPr/>
          <p:nvPr/>
        </p:nvCxnSpPr>
        <p:spPr>
          <a:xfrm>
            <a:off x="2000232" y="2476494"/>
            <a:ext cx="428628" cy="211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4214810" y="2476494"/>
            <a:ext cx="428628" cy="211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6643702" y="2476494"/>
            <a:ext cx="428628" cy="211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4071935" y="1619237"/>
            <a:ext cx="782587" cy="707886"/>
          </a:xfrm>
          <a:prstGeom prst="rect">
            <a:avLst/>
          </a:prstGeom>
          <a:noFill/>
        </p:spPr>
        <p:txBody>
          <a:bodyPr wrap="none" rtlCol="0">
            <a:spAutoFit/>
          </a:bodyPr>
          <a:lstStyle/>
          <a:p>
            <a:r>
              <a:rPr lang="es-ES" sz="4000" i="1" dirty="0" smtClean="0">
                <a:latin typeface="Times New Roman" pitchFamily="18" charset="0"/>
                <a:cs typeface="Times New Roman" pitchFamily="18" charset="0"/>
              </a:rPr>
              <a:t>F</a:t>
            </a:r>
            <a:r>
              <a:rPr lang="es-ES" sz="4000" i="1" baseline="30000" dirty="0" smtClean="0">
                <a:latin typeface="Times New Roman" pitchFamily="18" charset="0"/>
                <a:cs typeface="Times New Roman" pitchFamily="18" charset="0"/>
              </a:rPr>
              <a:t>-1</a:t>
            </a:r>
            <a:endParaRPr lang="es-ES" sz="4000" i="1" baseline="30000" dirty="0">
              <a:latin typeface="Times New Roman" pitchFamily="18" charset="0"/>
              <a:cs typeface="Times New Roman" pitchFamily="18" charset="0"/>
            </a:endParaRPr>
          </a:p>
        </p:txBody>
      </p:sp>
      <p:sp>
        <p:nvSpPr>
          <p:cNvPr id="20" name="19 CuadroTexto"/>
          <p:cNvSpPr txBox="1"/>
          <p:nvPr/>
        </p:nvSpPr>
        <p:spPr>
          <a:xfrm>
            <a:off x="6462172" y="1809740"/>
            <a:ext cx="599844" cy="461665"/>
          </a:xfrm>
          <a:prstGeom prst="rect">
            <a:avLst/>
          </a:prstGeom>
          <a:noFill/>
        </p:spPr>
        <p:txBody>
          <a:bodyPr wrap="none" rtlCol="0">
            <a:spAutoFit/>
          </a:bodyPr>
          <a:lstStyle/>
          <a:p>
            <a:r>
              <a:rPr lang="es-ES" sz="2400" dirty="0" smtClean="0"/>
              <a:t>| . |</a:t>
            </a:r>
            <a:endParaRPr lang="es-E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12</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9" name="rhumatic MR.avi">
            <a:hlinkClick r:id="" action="ppaction://media"/>
          </p:cNvPr>
          <p:cNvPicPr>
            <a:picLocks noRot="1" noChangeAspect="1" noChangeArrowheads="1"/>
          </p:cNvPicPr>
          <p:nvPr>
            <a:videoFile r:link="rId1"/>
          </p:nvPr>
        </p:nvPicPr>
        <p:blipFill>
          <a:blip r:embed="rId5"/>
          <a:srcRect/>
          <a:stretch>
            <a:fillRect/>
          </a:stretch>
        </p:blipFill>
        <p:spPr bwMode="auto">
          <a:xfrm>
            <a:off x="152400" y="619126"/>
            <a:ext cx="4276724" cy="3040790"/>
          </a:xfrm>
          <a:prstGeom prst="rect">
            <a:avLst/>
          </a:prstGeom>
          <a:noFill/>
          <a:ln w="9525">
            <a:noFill/>
            <a:miter lim="800000"/>
            <a:headEnd/>
            <a:tailEnd/>
          </a:ln>
          <a:effectLst/>
        </p:spPr>
      </p:pic>
      <p:pic>
        <p:nvPicPr>
          <p:cNvPr id="10" name="rhumatic MR-Color.avi">
            <a:hlinkClick r:id="" action="ppaction://media"/>
          </p:cNvPr>
          <p:cNvPicPr>
            <a:picLocks noRot="1" noChangeAspect="1" noChangeArrowheads="1"/>
          </p:cNvPicPr>
          <p:nvPr>
            <a:videoFile r:link="rId2"/>
          </p:nvPr>
        </p:nvPicPr>
        <p:blipFill>
          <a:blip r:embed="rId6"/>
          <a:srcRect/>
          <a:stretch>
            <a:fillRect/>
          </a:stretch>
        </p:blipFill>
        <p:spPr bwMode="auto">
          <a:xfrm>
            <a:off x="4523459" y="3071810"/>
            <a:ext cx="4315741" cy="30686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9"/>
                </p:tgtEl>
              </p:cMediaNode>
            </p:video>
            <p:video>
              <p:cMediaNode>
                <p:cTn id="13" repeatCount="indefinite"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13</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8" name="7 Imagen" descr="Hand_osteoarthritis_001.jpg"/>
          <p:cNvPicPr>
            <a:picLocks noChangeAspect="1"/>
          </p:cNvPicPr>
          <p:nvPr/>
        </p:nvPicPr>
        <p:blipFill>
          <a:blip r:embed="rId3"/>
          <a:stretch>
            <a:fillRect/>
          </a:stretch>
        </p:blipFill>
        <p:spPr>
          <a:xfrm>
            <a:off x="134331" y="0"/>
            <a:ext cx="8366759" cy="68579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14</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7" name="6 Imagen" descr="ct58.jpg"/>
          <p:cNvPicPr>
            <a:picLocks noChangeAspect="1"/>
          </p:cNvPicPr>
          <p:nvPr/>
        </p:nvPicPr>
        <p:blipFill>
          <a:blip r:embed="rId3"/>
          <a:stretch>
            <a:fillRect/>
          </a:stretch>
        </p:blipFill>
        <p:spPr>
          <a:xfrm>
            <a:off x="204282" y="1"/>
            <a:ext cx="822537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15</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7" name="Picture 34" descr="trac3"/>
          <p:cNvPicPr>
            <a:picLocks noChangeAspect="1" noChangeArrowheads="1"/>
          </p:cNvPicPr>
          <p:nvPr/>
        </p:nvPicPr>
        <p:blipFill>
          <a:blip r:embed="rId3"/>
          <a:srcRect/>
          <a:stretch>
            <a:fillRect/>
          </a:stretch>
        </p:blipFill>
        <p:spPr bwMode="auto">
          <a:xfrm>
            <a:off x="1142976" y="1214422"/>
            <a:ext cx="6500858" cy="48030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4 Marcador de número de diapositiva"/>
          <p:cNvSpPr>
            <a:spLocks noGrp="1"/>
          </p:cNvSpPr>
          <p:nvPr>
            <p:ph type="sldNum" sz="quarter" idx="12"/>
          </p:nvPr>
        </p:nvSpPr>
        <p:spPr/>
        <p:txBody>
          <a:bodyPr/>
          <a:lstStyle/>
          <a:p>
            <a:fld id="{3DFE4EB6-5B94-4938-A599-7F647F6F9722}" type="slidenum">
              <a:rPr lang="en-US"/>
              <a:pPr/>
              <a:t>16</a:t>
            </a:fld>
            <a:endParaRPr lang="en-US"/>
          </a:p>
        </p:txBody>
      </p:sp>
      <p:pic>
        <p:nvPicPr>
          <p:cNvPr id="214020" name="Picture 4" descr="gk2-crcc-z47-anat"/>
          <p:cNvPicPr>
            <a:picLocks noChangeAspect="1" noChangeArrowheads="1"/>
          </p:cNvPicPr>
          <p:nvPr/>
        </p:nvPicPr>
        <p:blipFill>
          <a:blip r:embed="rId3"/>
          <a:srcRect/>
          <a:stretch>
            <a:fillRect/>
          </a:stretch>
        </p:blipFill>
        <p:spPr bwMode="auto">
          <a:xfrm>
            <a:off x="2051050" y="404813"/>
            <a:ext cx="903288" cy="1157287"/>
          </a:xfrm>
          <a:prstGeom prst="rect">
            <a:avLst/>
          </a:prstGeom>
          <a:noFill/>
          <a:ln w="9525">
            <a:noFill/>
            <a:miter lim="800000"/>
            <a:headEnd/>
            <a:tailEnd/>
          </a:ln>
        </p:spPr>
      </p:pic>
      <p:pic>
        <p:nvPicPr>
          <p:cNvPr id="214021" name="Picture 5" descr="gk2-crcc-z47-c0"/>
          <p:cNvPicPr>
            <a:picLocks noChangeAspect="1" noChangeArrowheads="1"/>
          </p:cNvPicPr>
          <p:nvPr/>
        </p:nvPicPr>
        <p:blipFill>
          <a:blip r:embed="rId4">
            <a:lum bright="12000" contrast="-30000"/>
          </a:blip>
          <a:srcRect/>
          <a:stretch>
            <a:fillRect/>
          </a:stretch>
        </p:blipFill>
        <p:spPr bwMode="auto">
          <a:xfrm>
            <a:off x="2986088" y="404813"/>
            <a:ext cx="903287" cy="1157287"/>
          </a:xfrm>
          <a:prstGeom prst="rect">
            <a:avLst/>
          </a:prstGeom>
          <a:noFill/>
          <a:ln w="9525">
            <a:noFill/>
            <a:miter lim="800000"/>
            <a:headEnd/>
            <a:tailEnd/>
          </a:ln>
        </p:spPr>
      </p:pic>
      <p:pic>
        <p:nvPicPr>
          <p:cNvPr id="214022" name="Picture 6" descr="gk2-crcc-z47-c2"/>
          <p:cNvPicPr>
            <a:picLocks noChangeAspect="1" noChangeArrowheads="1"/>
          </p:cNvPicPr>
          <p:nvPr/>
        </p:nvPicPr>
        <p:blipFill>
          <a:blip r:embed="rId5">
            <a:lum bright="12000" contrast="-30000"/>
          </a:blip>
          <a:srcRect/>
          <a:stretch>
            <a:fillRect/>
          </a:stretch>
        </p:blipFill>
        <p:spPr bwMode="auto">
          <a:xfrm>
            <a:off x="3922713" y="404813"/>
            <a:ext cx="903287" cy="1157287"/>
          </a:xfrm>
          <a:prstGeom prst="rect">
            <a:avLst/>
          </a:prstGeom>
          <a:noFill/>
          <a:ln w="9525">
            <a:noFill/>
            <a:miter lim="800000"/>
            <a:headEnd/>
            <a:tailEnd/>
          </a:ln>
        </p:spPr>
      </p:pic>
      <p:pic>
        <p:nvPicPr>
          <p:cNvPr id="214023" name="Picture 7" descr="gk2-crcc-z47-c3"/>
          <p:cNvPicPr>
            <a:picLocks noChangeAspect="1" noChangeArrowheads="1"/>
          </p:cNvPicPr>
          <p:nvPr/>
        </p:nvPicPr>
        <p:blipFill>
          <a:blip r:embed="rId6">
            <a:lum bright="12000" contrast="-30000"/>
          </a:blip>
          <a:srcRect/>
          <a:stretch>
            <a:fillRect/>
          </a:stretch>
        </p:blipFill>
        <p:spPr bwMode="auto">
          <a:xfrm>
            <a:off x="4859338" y="404813"/>
            <a:ext cx="903287" cy="1157287"/>
          </a:xfrm>
          <a:prstGeom prst="rect">
            <a:avLst/>
          </a:prstGeom>
          <a:noFill/>
          <a:ln w="9525">
            <a:noFill/>
            <a:miter lim="800000"/>
            <a:headEnd/>
            <a:tailEnd/>
          </a:ln>
        </p:spPr>
      </p:pic>
      <p:pic>
        <p:nvPicPr>
          <p:cNvPr id="214024" name="Picture 8" descr="gk2-crcc-z47-c4"/>
          <p:cNvPicPr>
            <a:picLocks noChangeAspect="1" noChangeArrowheads="1"/>
          </p:cNvPicPr>
          <p:nvPr/>
        </p:nvPicPr>
        <p:blipFill>
          <a:blip r:embed="rId7">
            <a:lum bright="12000" contrast="-30000"/>
          </a:blip>
          <a:srcRect/>
          <a:stretch>
            <a:fillRect/>
          </a:stretch>
        </p:blipFill>
        <p:spPr bwMode="auto">
          <a:xfrm>
            <a:off x="5794375" y="404813"/>
            <a:ext cx="903288" cy="1157287"/>
          </a:xfrm>
          <a:prstGeom prst="rect">
            <a:avLst/>
          </a:prstGeom>
          <a:noFill/>
          <a:ln w="9525">
            <a:noFill/>
            <a:miter lim="800000"/>
            <a:headEnd/>
            <a:tailEnd/>
          </a:ln>
        </p:spPr>
      </p:pic>
      <p:pic>
        <p:nvPicPr>
          <p:cNvPr id="214025" name="Picture 9" descr="gk2-crcc-z47-c5"/>
          <p:cNvPicPr>
            <a:picLocks noChangeAspect="1" noChangeArrowheads="1"/>
          </p:cNvPicPr>
          <p:nvPr/>
        </p:nvPicPr>
        <p:blipFill>
          <a:blip r:embed="rId8">
            <a:lum bright="12000" contrast="-24000"/>
          </a:blip>
          <a:srcRect/>
          <a:stretch>
            <a:fillRect/>
          </a:stretch>
        </p:blipFill>
        <p:spPr bwMode="auto">
          <a:xfrm>
            <a:off x="6731000" y="404813"/>
            <a:ext cx="903288" cy="1157287"/>
          </a:xfrm>
          <a:prstGeom prst="rect">
            <a:avLst/>
          </a:prstGeom>
          <a:noFill/>
          <a:ln w="9525">
            <a:noFill/>
            <a:miter lim="800000"/>
            <a:headEnd/>
            <a:tailEnd/>
          </a:ln>
        </p:spPr>
      </p:pic>
      <p:pic>
        <p:nvPicPr>
          <p:cNvPr id="214026" name="Picture 10" descr="gk2-crcc-z47-c6"/>
          <p:cNvPicPr>
            <a:picLocks noChangeAspect="1" noChangeArrowheads="1"/>
          </p:cNvPicPr>
          <p:nvPr/>
        </p:nvPicPr>
        <p:blipFill>
          <a:blip r:embed="rId9">
            <a:lum bright="12000" contrast="-24000"/>
          </a:blip>
          <a:srcRect/>
          <a:stretch>
            <a:fillRect/>
          </a:stretch>
        </p:blipFill>
        <p:spPr bwMode="auto">
          <a:xfrm>
            <a:off x="7667625" y="407988"/>
            <a:ext cx="903288" cy="1157287"/>
          </a:xfrm>
          <a:prstGeom prst="rect">
            <a:avLst/>
          </a:prstGeom>
          <a:noFill/>
          <a:ln w="9525">
            <a:noFill/>
            <a:miter lim="800000"/>
            <a:headEnd/>
            <a:tailEnd/>
          </a:ln>
        </p:spPr>
      </p:pic>
      <p:pic>
        <p:nvPicPr>
          <p:cNvPr id="214027" name="Picture 11" descr="headAlone"/>
          <p:cNvPicPr>
            <a:picLocks noChangeAspect="1" noChangeArrowheads="1"/>
          </p:cNvPicPr>
          <p:nvPr/>
        </p:nvPicPr>
        <p:blipFill>
          <a:blip r:embed="rId10" cstate="print"/>
          <a:srcRect/>
          <a:stretch>
            <a:fillRect/>
          </a:stretch>
        </p:blipFill>
        <p:spPr bwMode="auto">
          <a:xfrm>
            <a:off x="250825" y="333375"/>
            <a:ext cx="1273175" cy="1295400"/>
          </a:xfrm>
          <a:prstGeom prst="rect">
            <a:avLst/>
          </a:prstGeom>
          <a:noFill/>
        </p:spPr>
      </p:pic>
      <p:pic>
        <p:nvPicPr>
          <p:cNvPr id="214029" name="Picture 13"/>
          <p:cNvPicPr>
            <a:picLocks noChangeAspect="1" noChangeArrowheads="1"/>
          </p:cNvPicPr>
          <p:nvPr/>
        </p:nvPicPr>
        <p:blipFill>
          <a:blip r:embed="rId11"/>
          <a:srcRect/>
          <a:stretch>
            <a:fillRect/>
          </a:stretch>
        </p:blipFill>
        <p:spPr bwMode="auto">
          <a:xfrm>
            <a:off x="6227763" y="1844675"/>
            <a:ext cx="2592387" cy="1274763"/>
          </a:xfrm>
          <a:prstGeom prst="rect">
            <a:avLst/>
          </a:prstGeom>
          <a:noFill/>
        </p:spPr>
      </p:pic>
      <p:grpSp>
        <p:nvGrpSpPr>
          <p:cNvPr id="2" name="Group 28"/>
          <p:cNvGrpSpPr>
            <a:grpSpLocks/>
          </p:cNvGrpSpPr>
          <p:nvPr/>
        </p:nvGrpSpPr>
        <p:grpSpPr bwMode="auto">
          <a:xfrm>
            <a:off x="6227763" y="3357563"/>
            <a:ext cx="2674937" cy="2819400"/>
            <a:chOff x="3595" y="2380"/>
            <a:chExt cx="1685" cy="1776"/>
          </a:xfrm>
        </p:grpSpPr>
        <p:sp>
          <p:nvSpPr>
            <p:cNvPr id="214030" name="Oval 14"/>
            <p:cNvSpPr>
              <a:spLocks noChangeArrowheads="1"/>
            </p:cNvSpPr>
            <p:nvPr/>
          </p:nvSpPr>
          <p:spPr bwMode="auto">
            <a:xfrm>
              <a:off x="3600" y="2386"/>
              <a:ext cx="1675" cy="1764"/>
            </a:xfrm>
            <a:prstGeom prst="ellipse">
              <a:avLst/>
            </a:prstGeom>
            <a:solidFill>
              <a:srgbClr val="FF6600"/>
            </a:solidFill>
            <a:ln w="12700">
              <a:noFill/>
              <a:round/>
              <a:headEnd/>
              <a:tailEnd/>
            </a:ln>
            <a:effectLst/>
          </p:spPr>
          <p:txBody>
            <a:bodyPr wrap="none" anchor="ctr"/>
            <a:lstStyle/>
            <a:p>
              <a:endParaRPr lang="es-ES"/>
            </a:p>
          </p:txBody>
        </p:sp>
        <p:pic>
          <p:nvPicPr>
            <p:cNvPr id="214031" name="Picture 15"/>
            <p:cNvPicPr>
              <a:picLocks noChangeAspect="1" noChangeArrowheads="1"/>
            </p:cNvPicPr>
            <p:nvPr/>
          </p:nvPicPr>
          <p:blipFill>
            <a:blip r:embed="rId12">
              <a:clrChange>
                <a:clrFrom>
                  <a:srgbClr val="191919"/>
                </a:clrFrom>
                <a:clrTo>
                  <a:srgbClr val="191919">
                    <a:alpha val="0"/>
                  </a:srgbClr>
                </a:clrTo>
              </a:clrChange>
            </a:blip>
            <a:srcRect/>
            <a:stretch>
              <a:fillRect/>
            </a:stretch>
          </p:blipFill>
          <p:spPr bwMode="auto">
            <a:xfrm>
              <a:off x="3595" y="2380"/>
              <a:ext cx="1685" cy="1776"/>
            </a:xfrm>
            <a:prstGeom prst="rect">
              <a:avLst/>
            </a:prstGeom>
            <a:noFill/>
          </p:spPr>
        </p:pic>
        <p:sp>
          <p:nvSpPr>
            <p:cNvPr id="214032" name="Line 16"/>
            <p:cNvSpPr>
              <a:spLocks noChangeShapeType="1"/>
            </p:cNvSpPr>
            <p:nvPr/>
          </p:nvSpPr>
          <p:spPr bwMode="auto">
            <a:xfrm>
              <a:off x="4434" y="3039"/>
              <a:ext cx="0" cy="628"/>
            </a:xfrm>
            <a:prstGeom prst="line">
              <a:avLst/>
            </a:prstGeom>
            <a:noFill/>
            <a:ln w="38100">
              <a:solidFill>
                <a:schemeClr val="bg2"/>
              </a:solidFill>
              <a:prstDash val="sysDot"/>
              <a:round/>
              <a:headEnd/>
              <a:tailEnd/>
            </a:ln>
            <a:effectLst/>
          </p:spPr>
          <p:txBody>
            <a:bodyPr wrap="none" anchor="ctr"/>
            <a:lstStyle/>
            <a:p>
              <a:endParaRPr lang="es-ES"/>
            </a:p>
          </p:txBody>
        </p:sp>
        <p:sp>
          <p:nvSpPr>
            <p:cNvPr id="214033" name="Line 17"/>
            <p:cNvSpPr>
              <a:spLocks noChangeShapeType="1"/>
            </p:cNvSpPr>
            <p:nvPr/>
          </p:nvSpPr>
          <p:spPr bwMode="auto">
            <a:xfrm flipV="1">
              <a:off x="3799" y="3090"/>
              <a:ext cx="1286" cy="378"/>
            </a:xfrm>
            <a:prstGeom prst="line">
              <a:avLst/>
            </a:prstGeom>
            <a:noFill/>
            <a:ln w="38100">
              <a:solidFill>
                <a:schemeClr val="bg2"/>
              </a:solidFill>
              <a:prstDash val="sysDot"/>
              <a:round/>
              <a:headEnd/>
              <a:tailEnd/>
            </a:ln>
            <a:effectLst/>
          </p:spPr>
          <p:txBody>
            <a:bodyPr wrap="none" anchor="ctr"/>
            <a:lstStyle/>
            <a:p>
              <a:endParaRPr lang="es-ES"/>
            </a:p>
          </p:txBody>
        </p:sp>
        <p:sp>
          <p:nvSpPr>
            <p:cNvPr id="214034" name="Line 18"/>
            <p:cNvSpPr>
              <a:spLocks noChangeShapeType="1"/>
            </p:cNvSpPr>
            <p:nvPr/>
          </p:nvSpPr>
          <p:spPr bwMode="auto">
            <a:xfrm>
              <a:off x="4168" y="2953"/>
              <a:ext cx="494" cy="594"/>
            </a:xfrm>
            <a:prstGeom prst="line">
              <a:avLst/>
            </a:prstGeom>
            <a:noFill/>
            <a:ln w="38100">
              <a:solidFill>
                <a:schemeClr val="bg2"/>
              </a:solidFill>
              <a:prstDash val="sysDot"/>
              <a:round/>
              <a:headEnd/>
              <a:tailEnd/>
            </a:ln>
            <a:effectLst/>
          </p:spPr>
          <p:txBody>
            <a:bodyPr wrap="none" anchor="ctr"/>
            <a:lstStyle/>
            <a:p>
              <a:endParaRPr lang="es-ES"/>
            </a:p>
          </p:txBody>
        </p:sp>
        <p:sp>
          <p:nvSpPr>
            <p:cNvPr id="214035" name="AutoShape 19"/>
            <p:cNvSpPr>
              <a:spLocks/>
            </p:cNvSpPr>
            <p:nvPr/>
          </p:nvSpPr>
          <p:spPr bwMode="auto">
            <a:xfrm rot="4455916" flipH="1" flipV="1">
              <a:off x="4007" y="2970"/>
              <a:ext cx="171" cy="662"/>
            </a:xfrm>
            <a:prstGeom prst="rightBrace">
              <a:avLst>
                <a:gd name="adj1" fmla="val 32261"/>
                <a:gd name="adj2" fmla="val 50000"/>
              </a:avLst>
            </a:prstGeom>
            <a:noFill/>
            <a:ln w="34925">
              <a:solidFill>
                <a:srgbClr val="272727"/>
              </a:solidFill>
              <a:round/>
              <a:headEnd/>
              <a:tailEnd/>
            </a:ln>
            <a:effectLst/>
          </p:spPr>
          <p:txBody>
            <a:bodyPr wrap="none" anchor="ctr"/>
            <a:lstStyle/>
            <a:p>
              <a:endParaRPr lang="es-ES"/>
            </a:p>
          </p:txBody>
        </p:sp>
        <p:sp>
          <p:nvSpPr>
            <p:cNvPr id="214036" name="AutoShape 20"/>
            <p:cNvSpPr>
              <a:spLocks/>
            </p:cNvSpPr>
            <p:nvPr/>
          </p:nvSpPr>
          <p:spPr bwMode="auto">
            <a:xfrm>
              <a:off x="4428" y="3049"/>
              <a:ext cx="126" cy="228"/>
            </a:xfrm>
            <a:prstGeom prst="rightBrace">
              <a:avLst>
                <a:gd name="adj1" fmla="val 30368"/>
                <a:gd name="adj2" fmla="val 50000"/>
              </a:avLst>
            </a:prstGeom>
            <a:noFill/>
            <a:ln w="34925">
              <a:solidFill>
                <a:srgbClr val="272727"/>
              </a:solidFill>
              <a:round/>
              <a:headEnd/>
              <a:tailEnd/>
            </a:ln>
            <a:effectLst/>
          </p:spPr>
          <p:txBody>
            <a:bodyPr wrap="none" anchor="ctr"/>
            <a:lstStyle/>
            <a:p>
              <a:endParaRPr lang="es-ES"/>
            </a:p>
          </p:txBody>
        </p:sp>
        <p:sp>
          <p:nvSpPr>
            <p:cNvPr id="214037" name="AutoShape 21"/>
            <p:cNvSpPr>
              <a:spLocks/>
            </p:cNvSpPr>
            <p:nvPr/>
          </p:nvSpPr>
          <p:spPr bwMode="auto">
            <a:xfrm rot="-2367710">
              <a:off x="4528" y="3199"/>
              <a:ext cx="131" cy="345"/>
            </a:xfrm>
            <a:prstGeom prst="rightBrace">
              <a:avLst>
                <a:gd name="adj1" fmla="val 51538"/>
                <a:gd name="adj2" fmla="val 50000"/>
              </a:avLst>
            </a:prstGeom>
            <a:noFill/>
            <a:ln w="34925">
              <a:solidFill>
                <a:srgbClr val="272727"/>
              </a:solidFill>
              <a:round/>
              <a:headEnd/>
              <a:tailEnd/>
            </a:ln>
            <a:effectLst/>
          </p:spPr>
          <p:txBody>
            <a:bodyPr wrap="none" anchor="ctr"/>
            <a:lstStyle/>
            <a:p>
              <a:endParaRPr lang="es-ES"/>
            </a:p>
          </p:txBody>
        </p:sp>
        <p:sp>
          <p:nvSpPr>
            <p:cNvPr id="214038" name="Text Box 22"/>
            <p:cNvSpPr txBox="1">
              <a:spLocks noChangeArrowheads="1"/>
            </p:cNvSpPr>
            <p:nvPr/>
          </p:nvSpPr>
          <p:spPr bwMode="auto">
            <a:xfrm>
              <a:off x="3922" y="2927"/>
              <a:ext cx="350" cy="365"/>
            </a:xfrm>
            <a:prstGeom prst="rect">
              <a:avLst/>
            </a:prstGeom>
            <a:noFill/>
            <a:ln w="12700">
              <a:noFill/>
              <a:miter lim="800000"/>
              <a:headEnd/>
              <a:tailEnd/>
            </a:ln>
            <a:effectLst/>
          </p:spPr>
          <p:txBody>
            <a:bodyPr wrap="none">
              <a:spAutoFit/>
            </a:bodyPr>
            <a:lstStyle/>
            <a:p>
              <a:pPr algn="ctr" eaLnBrk="0" hangingPunct="0"/>
              <a:r>
                <a:rPr lang="en-US" sz="3200">
                  <a:solidFill>
                    <a:srgbClr val="000000"/>
                  </a:solidFill>
                  <a:latin typeface="Symbol" pitchFamily="18" charset="2"/>
                </a:rPr>
                <a:t>l</a:t>
              </a:r>
              <a:r>
                <a:rPr lang="en-US" sz="3200" baseline="-25000">
                  <a:solidFill>
                    <a:srgbClr val="000000"/>
                  </a:solidFill>
                </a:rPr>
                <a:t>1</a:t>
              </a:r>
              <a:endParaRPr lang="en-US" sz="3200">
                <a:solidFill>
                  <a:srgbClr val="000000"/>
                </a:solidFill>
              </a:endParaRPr>
            </a:p>
          </p:txBody>
        </p:sp>
        <p:sp>
          <p:nvSpPr>
            <p:cNvPr id="214039" name="Text Box 23"/>
            <p:cNvSpPr txBox="1">
              <a:spLocks noChangeArrowheads="1"/>
            </p:cNvSpPr>
            <p:nvPr/>
          </p:nvSpPr>
          <p:spPr bwMode="auto">
            <a:xfrm>
              <a:off x="4642" y="3182"/>
              <a:ext cx="350" cy="365"/>
            </a:xfrm>
            <a:prstGeom prst="rect">
              <a:avLst/>
            </a:prstGeom>
            <a:noFill/>
            <a:ln w="12700">
              <a:noFill/>
              <a:miter lim="800000"/>
              <a:headEnd/>
              <a:tailEnd/>
            </a:ln>
            <a:effectLst/>
          </p:spPr>
          <p:txBody>
            <a:bodyPr wrap="none">
              <a:spAutoFit/>
            </a:bodyPr>
            <a:lstStyle/>
            <a:p>
              <a:pPr algn="ctr" eaLnBrk="0" hangingPunct="0"/>
              <a:r>
                <a:rPr lang="en-US" sz="3200">
                  <a:solidFill>
                    <a:srgbClr val="000000"/>
                  </a:solidFill>
                  <a:latin typeface="Symbol" pitchFamily="18" charset="2"/>
                </a:rPr>
                <a:t>l</a:t>
              </a:r>
              <a:r>
                <a:rPr lang="en-US" sz="3200" baseline="-25000">
                  <a:solidFill>
                    <a:srgbClr val="000000"/>
                  </a:solidFill>
                </a:rPr>
                <a:t>2</a:t>
              </a:r>
              <a:endParaRPr lang="en-US" sz="3200">
                <a:solidFill>
                  <a:srgbClr val="000000"/>
                </a:solidFill>
              </a:endParaRPr>
            </a:p>
          </p:txBody>
        </p:sp>
        <p:sp>
          <p:nvSpPr>
            <p:cNvPr id="214040" name="Text Box 24"/>
            <p:cNvSpPr txBox="1">
              <a:spLocks noChangeArrowheads="1"/>
            </p:cNvSpPr>
            <p:nvPr/>
          </p:nvSpPr>
          <p:spPr bwMode="auto">
            <a:xfrm>
              <a:off x="4498" y="2879"/>
              <a:ext cx="350" cy="365"/>
            </a:xfrm>
            <a:prstGeom prst="rect">
              <a:avLst/>
            </a:prstGeom>
            <a:noFill/>
            <a:ln w="12700">
              <a:noFill/>
              <a:miter lim="800000"/>
              <a:headEnd/>
              <a:tailEnd/>
            </a:ln>
            <a:effectLst/>
          </p:spPr>
          <p:txBody>
            <a:bodyPr wrap="none">
              <a:spAutoFit/>
            </a:bodyPr>
            <a:lstStyle/>
            <a:p>
              <a:pPr algn="ctr" eaLnBrk="0" hangingPunct="0"/>
              <a:r>
                <a:rPr lang="en-US" sz="3200">
                  <a:solidFill>
                    <a:srgbClr val="000000"/>
                  </a:solidFill>
                  <a:latin typeface="Symbol" pitchFamily="18" charset="2"/>
                </a:rPr>
                <a:t>l</a:t>
              </a:r>
              <a:r>
                <a:rPr lang="en-US" sz="3200" baseline="-25000">
                  <a:solidFill>
                    <a:srgbClr val="000000"/>
                  </a:solidFill>
                </a:rPr>
                <a:t>3</a:t>
              </a:r>
              <a:endParaRPr lang="en-US" sz="3200">
                <a:solidFill>
                  <a:srgbClr val="000000"/>
                </a:solidFill>
              </a:endParaRPr>
            </a:p>
          </p:txBody>
        </p:sp>
        <p:sp>
          <p:nvSpPr>
            <p:cNvPr id="214041" name="Rectangle 25"/>
            <p:cNvSpPr>
              <a:spLocks noChangeArrowheads="1"/>
            </p:cNvSpPr>
            <p:nvPr/>
          </p:nvSpPr>
          <p:spPr bwMode="auto">
            <a:xfrm>
              <a:off x="4222" y="2387"/>
              <a:ext cx="263" cy="250"/>
            </a:xfrm>
            <a:prstGeom prst="rect">
              <a:avLst/>
            </a:prstGeom>
            <a:noFill/>
            <a:ln w="12700">
              <a:noFill/>
              <a:miter lim="800000"/>
              <a:headEnd/>
              <a:tailEnd/>
            </a:ln>
            <a:effectLst/>
          </p:spPr>
          <p:txBody>
            <a:bodyPr wrap="none">
              <a:spAutoFit/>
            </a:bodyPr>
            <a:lstStyle/>
            <a:p>
              <a:pPr algn="ctr" eaLnBrk="0" hangingPunct="0"/>
              <a:r>
                <a:rPr lang="en-US" sz="2000" b="1">
                  <a:solidFill>
                    <a:srgbClr val="000000"/>
                  </a:solidFill>
                </a:rPr>
                <a:t>v</a:t>
              </a:r>
              <a:r>
                <a:rPr lang="en-US" sz="2000" baseline="-25000">
                  <a:solidFill>
                    <a:srgbClr val="000000"/>
                  </a:solidFill>
                </a:rPr>
                <a:t>3</a:t>
              </a:r>
            </a:p>
          </p:txBody>
        </p:sp>
        <p:sp>
          <p:nvSpPr>
            <p:cNvPr id="214042" name="Rectangle 26"/>
            <p:cNvSpPr>
              <a:spLocks noChangeArrowheads="1"/>
            </p:cNvSpPr>
            <p:nvPr/>
          </p:nvSpPr>
          <p:spPr bwMode="auto">
            <a:xfrm>
              <a:off x="4766" y="3702"/>
              <a:ext cx="263" cy="250"/>
            </a:xfrm>
            <a:prstGeom prst="rect">
              <a:avLst/>
            </a:prstGeom>
            <a:noFill/>
            <a:ln w="12700">
              <a:noFill/>
              <a:miter lim="800000"/>
              <a:headEnd/>
              <a:tailEnd/>
            </a:ln>
            <a:effectLst/>
          </p:spPr>
          <p:txBody>
            <a:bodyPr wrap="none">
              <a:spAutoFit/>
            </a:bodyPr>
            <a:lstStyle/>
            <a:p>
              <a:pPr algn="ctr" eaLnBrk="0" hangingPunct="0"/>
              <a:r>
                <a:rPr lang="en-US" sz="2000" b="1">
                  <a:solidFill>
                    <a:srgbClr val="000000"/>
                  </a:solidFill>
                </a:rPr>
                <a:t>v</a:t>
              </a:r>
              <a:r>
                <a:rPr lang="en-US" sz="2000" baseline="-25000">
                  <a:solidFill>
                    <a:srgbClr val="000000"/>
                  </a:solidFill>
                </a:rPr>
                <a:t>2</a:t>
              </a:r>
            </a:p>
          </p:txBody>
        </p:sp>
        <p:sp>
          <p:nvSpPr>
            <p:cNvPr id="214043" name="Rectangle 27"/>
            <p:cNvSpPr>
              <a:spLocks noChangeArrowheads="1"/>
            </p:cNvSpPr>
            <p:nvPr/>
          </p:nvSpPr>
          <p:spPr bwMode="auto">
            <a:xfrm>
              <a:off x="3641" y="3463"/>
              <a:ext cx="263" cy="250"/>
            </a:xfrm>
            <a:prstGeom prst="rect">
              <a:avLst/>
            </a:prstGeom>
            <a:noFill/>
            <a:ln w="12700">
              <a:noFill/>
              <a:miter lim="800000"/>
              <a:headEnd/>
              <a:tailEnd/>
            </a:ln>
            <a:effectLst/>
          </p:spPr>
          <p:txBody>
            <a:bodyPr wrap="none">
              <a:spAutoFit/>
            </a:bodyPr>
            <a:lstStyle/>
            <a:p>
              <a:pPr algn="ctr" eaLnBrk="0" hangingPunct="0"/>
              <a:r>
                <a:rPr lang="en-US" sz="2000" b="1">
                  <a:solidFill>
                    <a:srgbClr val="000000"/>
                  </a:solidFill>
                </a:rPr>
                <a:t>v</a:t>
              </a:r>
              <a:r>
                <a:rPr lang="en-US" sz="2000" baseline="-25000">
                  <a:solidFill>
                    <a:srgbClr val="000000"/>
                  </a:solidFill>
                </a:rPr>
                <a:t>1</a:t>
              </a:r>
            </a:p>
          </p:txBody>
        </p:sp>
      </p:grpSp>
      <p:sp>
        <p:nvSpPr>
          <p:cNvPr id="214045" name="AutoShape 29"/>
          <p:cNvSpPr>
            <a:spLocks noChangeArrowheads="1"/>
          </p:cNvSpPr>
          <p:nvPr/>
        </p:nvSpPr>
        <p:spPr bwMode="auto">
          <a:xfrm>
            <a:off x="1331913" y="836613"/>
            <a:ext cx="935037" cy="358775"/>
          </a:xfrm>
          <a:prstGeom prst="rightArrow">
            <a:avLst>
              <a:gd name="adj1" fmla="val 50000"/>
              <a:gd name="adj2" fmla="val 65155"/>
            </a:avLst>
          </a:prstGeom>
          <a:solidFill>
            <a:schemeClr val="accent1"/>
          </a:solidFill>
          <a:ln w="9525">
            <a:solidFill>
              <a:schemeClr val="tx1"/>
            </a:solidFill>
            <a:miter lim="800000"/>
            <a:headEnd/>
            <a:tailEnd/>
          </a:ln>
          <a:effectLst/>
        </p:spPr>
        <p:txBody>
          <a:bodyPr wrap="none" anchor="ctr"/>
          <a:lstStyle/>
          <a:p>
            <a:endParaRPr lang="es-ES"/>
          </a:p>
        </p:txBody>
      </p:sp>
      <p:sp>
        <p:nvSpPr>
          <p:cNvPr id="214046" name="AutoShape 30"/>
          <p:cNvSpPr>
            <a:spLocks noChangeArrowheads="1"/>
          </p:cNvSpPr>
          <p:nvPr/>
        </p:nvSpPr>
        <p:spPr bwMode="auto">
          <a:xfrm rot="3483863">
            <a:off x="7670006" y="835819"/>
            <a:ext cx="1366838" cy="1225550"/>
          </a:xfrm>
          <a:custGeom>
            <a:avLst/>
            <a:gdLst>
              <a:gd name="G0" fmla="+- 148881 0 0"/>
              <a:gd name="G1" fmla="+- -10103179 0 0"/>
              <a:gd name="G2" fmla="+- 148881 0 -10103179"/>
              <a:gd name="G3" fmla="+- 10800 0 0"/>
              <a:gd name="G4" fmla="+- 0 0 148881"/>
              <a:gd name="T0" fmla="*/ 360 256 1"/>
              <a:gd name="T1" fmla="*/ 0 256 1"/>
              <a:gd name="G5" fmla="+- G2 T0 T1"/>
              <a:gd name="G6" fmla="?: G2 G2 G5"/>
              <a:gd name="G7" fmla="+- 0 0 G6"/>
              <a:gd name="G8" fmla="+- 7770 0 0"/>
              <a:gd name="G9" fmla="+- 0 0 -10103179"/>
              <a:gd name="G10" fmla="+- 7770 0 2700"/>
              <a:gd name="G11" fmla="cos G10 148881"/>
              <a:gd name="G12" fmla="sin G10 148881"/>
              <a:gd name="G13" fmla="cos 13500 148881"/>
              <a:gd name="G14" fmla="sin 13500 148881"/>
              <a:gd name="G15" fmla="+- G11 10800 0"/>
              <a:gd name="G16" fmla="+- G12 10800 0"/>
              <a:gd name="G17" fmla="+- G13 10800 0"/>
              <a:gd name="G18" fmla="+- G14 10800 0"/>
              <a:gd name="G19" fmla="*/ 7770 1 2"/>
              <a:gd name="G20" fmla="+- G19 5400 0"/>
              <a:gd name="G21" fmla="cos G20 148881"/>
              <a:gd name="G22" fmla="sin G20 148881"/>
              <a:gd name="G23" fmla="+- G21 10800 0"/>
              <a:gd name="G24" fmla="+- G12 G23 G22"/>
              <a:gd name="G25" fmla="+- G22 G23 G11"/>
              <a:gd name="G26" fmla="cos 10800 148881"/>
              <a:gd name="G27" fmla="sin 10800 148881"/>
              <a:gd name="G28" fmla="cos 7770 148881"/>
              <a:gd name="G29" fmla="sin 7770 148881"/>
              <a:gd name="G30" fmla="+- G26 10800 0"/>
              <a:gd name="G31" fmla="+- G27 10800 0"/>
              <a:gd name="G32" fmla="+- G28 10800 0"/>
              <a:gd name="G33" fmla="+- G29 10800 0"/>
              <a:gd name="G34" fmla="+- G19 5400 0"/>
              <a:gd name="G35" fmla="cos G34 -10103179"/>
              <a:gd name="G36" fmla="sin G34 -10103179"/>
              <a:gd name="G37" fmla="+/ -10103179 148881 2"/>
              <a:gd name="T2" fmla="*/ 180 256 1"/>
              <a:gd name="T3" fmla="*/ 0 256 1"/>
              <a:gd name="G38" fmla="+- G37 T2 T3"/>
              <a:gd name="G39" fmla="?: G2 G37 G38"/>
              <a:gd name="G40" fmla="cos 10800 G39"/>
              <a:gd name="G41" fmla="sin 10800 G39"/>
              <a:gd name="G42" fmla="cos 7770 G39"/>
              <a:gd name="G43" fmla="sin 7770 G39"/>
              <a:gd name="G44" fmla="+- G40 10800 0"/>
              <a:gd name="G45" fmla="+- G41 10800 0"/>
              <a:gd name="G46" fmla="+- G42 10800 0"/>
              <a:gd name="G47" fmla="+- G43 10800 0"/>
              <a:gd name="G48" fmla="+- G35 10800 0"/>
              <a:gd name="G49" fmla="+- G36 10800 0"/>
              <a:gd name="T4" fmla="*/ 13422 w 21600"/>
              <a:gd name="T5" fmla="*/ 323 h 21600"/>
              <a:gd name="T6" fmla="*/ 2443 w 21600"/>
              <a:gd name="T7" fmla="*/ 6753 h 21600"/>
              <a:gd name="T8" fmla="*/ 12686 w 21600"/>
              <a:gd name="T9" fmla="*/ 3262 h 21600"/>
              <a:gd name="T10" fmla="*/ 24289 w 21600"/>
              <a:gd name="T11" fmla="*/ 11335 h 21600"/>
              <a:gd name="T12" fmla="*/ 19909 w 21600"/>
              <a:gd name="T13" fmla="*/ 15379 h 21600"/>
              <a:gd name="T14" fmla="*/ 15866 w 21600"/>
              <a:gd name="T15" fmla="*/ 110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63" y="11107"/>
                </a:moveTo>
                <a:cubicBezTo>
                  <a:pt x="18567" y="11005"/>
                  <a:pt x="18570" y="10902"/>
                  <a:pt x="18570" y="10800"/>
                </a:cubicBezTo>
                <a:cubicBezTo>
                  <a:pt x="18570" y="6508"/>
                  <a:pt x="15091" y="3030"/>
                  <a:pt x="10800" y="3030"/>
                </a:cubicBezTo>
                <a:cubicBezTo>
                  <a:pt x="7821" y="3029"/>
                  <a:pt x="5104" y="4732"/>
                  <a:pt x="3806" y="7413"/>
                </a:cubicBezTo>
                <a:lnTo>
                  <a:pt x="1079" y="6093"/>
                </a:lnTo>
                <a:cubicBezTo>
                  <a:pt x="2884" y="2366"/>
                  <a:pt x="6659" y="-1"/>
                  <a:pt x="10800" y="0"/>
                </a:cubicBezTo>
                <a:cubicBezTo>
                  <a:pt x="16764" y="0"/>
                  <a:pt x="21600" y="4835"/>
                  <a:pt x="21600" y="10800"/>
                </a:cubicBezTo>
                <a:cubicBezTo>
                  <a:pt x="21600" y="10942"/>
                  <a:pt x="21597" y="11085"/>
                  <a:pt x="21591" y="11228"/>
                </a:cubicBezTo>
                <a:lnTo>
                  <a:pt x="24289" y="11335"/>
                </a:lnTo>
                <a:lnTo>
                  <a:pt x="19909" y="15379"/>
                </a:lnTo>
                <a:lnTo>
                  <a:pt x="15866" y="11000"/>
                </a:lnTo>
                <a:lnTo>
                  <a:pt x="18563" y="11107"/>
                </a:lnTo>
                <a:close/>
              </a:path>
            </a:pathLst>
          </a:custGeom>
          <a:solidFill>
            <a:schemeClr val="accent1"/>
          </a:solidFill>
          <a:ln w="9525">
            <a:solidFill>
              <a:schemeClr val="tx1"/>
            </a:solidFill>
            <a:miter lim="800000"/>
            <a:headEnd/>
            <a:tailEnd/>
          </a:ln>
          <a:effectLst/>
        </p:spPr>
        <p:txBody>
          <a:bodyPr wrap="none" anchor="ctr"/>
          <a:lstStyle/>
          <a:p>
            <a:endParaRPr lang="es-ES"/>
          </a:p>
        </p:txBody>
      </p:sp>
      <p:graphicFrame>
        <p:nvGraphicFramePr>
          <p:cNvPr id="214048" name="Object 32"/>
          <p:cNvGraphicFramePr>
            <a:graphicFrameLocks noChangeAspect="1"/>
          </p:cNvGraphicFramePr>
          <p:nvPr>
            <p:ph/>
          </p:nvPr>
        </p:nvGraphicFramePr>
        <p:xfrm>
          <a:off x="395288" y="1844675"/>
          <a:ext cx="1511300" cy="2087563"/>
        </p:xfrm>
        <a:graphic>
          <a:graphicData uri="http://schemas.openxmlformats.org/presentationml/2006/ole">
            <p:oleObj spid="_x0000_s48130" name="Picture" r:id="rId13" imgW="3468208" imgH="3566318" progId="Word.Picture.8">
              <p:embed/>
            </p:oleObj>
          </a:graphicData>
        </a:graphic>
      </p:graphicFrame>
      <p:pic>
        <p:nvPicPr>
          <p:cNvPr id="214050" name="Picture 34" descr="trac3"/>
          <p:cNvPicPr>
            <a:picLocks noChangeAspect="1" noChangeArrowheads="1"/>
          </p:cNvPicPr>
          <p:nvPr/>
        </p:nvPicPr>
        <p:blipFill>
          <a:blip r:embed="rId14"/>
          <a:srcRect/>
          <a:stretch>
            <a:fillRect/>
          </a:stretch>
        </p:blipFill>
        <p:spPr bwMode="auto">
          <a:xfrm>
            <a:off x="3276600" y="4232275"/>
            <a:ext cx="2808288" cy="2074863"/>
          </a:xfrm>
          <a:prstGeom prst="rect">
            <a:avLst/>
          </a:prstGeom>
          <a:noFill/>
        </p:spPr>
      </p:pic>
      <p:pic>
        <p:nvPicPr>
          <p:cNvPr id="214059" name="Picture 43" descr="UFfilt"/>
          <p:cNvPicPr>
            <a:picLocks noChangeAspect="1" noChangeArrowheads="1"/>
          </p:cNvPicPr>
          <p:nvPr/>
        </p:nvPicPr>
        <p:blipFill>
          <a:blip r:embed="rId15" cstate="print"/>
          <a:srcRect/>
          <a:stretch>
            <a:fillRect/>
          </a:stretch>
        </p:blipFill>
        <p:spPr bwMode="auto">
          <a:xfrm>
            <a:off x="395288" y="4149725"/>
            <a:ext cx="2808287" cy="2549525"/>
          </a:xfrm>
          <a:prstGeom prst="rect">
            <a:avLst/>
          </a:prstGeom>
          <a:noFill/>
          <a:ln w="9525">
            <a:noFill/>
            <a:miter lim="800000"/>
            <a:headEnd/>
            <a:tailEnd/>
          </a:ln>
        </p:spPr>
      </p:pic>
      <p:pic>
        <p:nvPicPr>
          <p:cNvPr id="214060" name="Picture 44" descr="colorFilt"/>
          <p:cNvPicPr>
            <a:picLocks noChangeAspect="1" noChangeArrowheads="1"/>
          </p:cNvPicPr>
          <p:nvPr/>
        </p:nvPicPr>
        <p:blipFill>
          <a:blip r:embed="rId16"/>
          <a:srcRect/>
          <a:stretch>
            <a:fillRect/>
          </a:stretch>
        </p:blipFill>
        <p:spPr bwMode="auto">
          <a:xfrm>
            <a:off x="1979613" y="1844675"/>
            <a:ext cx="1539875" cy="2160588"/>
          </a:xfrm>
          <a:prstGeom prst="rect">
            <a:avLst/>
          </a:prstGeom>
          <a:noFill/>
          <a:ln w="9525">
            <a:noFill/>
            <a:miter lim="800000"/>
            <a:headEnd/>
            <a:tailEnd/>
          </a:ln>
        </p:spPr>
      </p:pic>
      <p:pic>
        <p:nvPicPr>
          <p:cNvPr id="214061" name="Picture 45" descr="FAIfilt18"/>
          <p:cNvPicPr>
            <a:picLocks noChangeAspect="1" noChangeArrowheads="1"/>
          </p:cNvPicPr>
          <p:nvPr/>
        </p:nvPicPr>
        <p:blipFill>
          <a:blip r:embed="rId17"/>
          <a:srcRect/>
          <a:stretch>
            <a:fillRect/>
          </a:stretch>
        </p:blipFill>
        <p:spPr bwMode="auto">
          <a:xfrm>
            <a:off x="3635375" y="1844675"/>
            <a:ext cx="1612900" cy="2160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0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40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40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40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0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40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4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40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40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40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40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40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4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45" grpId="0" animBg="1"/>
      <p:bldP spid="2140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slicer_fig1.jpg"/>
          <p:cNvPicPr>
            <a:picLocks noChangeAspect="1"/>
          </p:cNvPicPr>
          <p:nvPr/>
        </p:nvPicPr>
        <p:blipFill>
          <a:blip r:embed="rId2"/>
          <a:stretch>
            <a:fillRect/>
          </a:stretch>
        </p:blipFill>
        <p:spPr>
          <a:xfrm>
            <a:off x="1714480" y="214290"/>
            <a:ext cx="5286412" cy="6251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18</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3624710"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Signal conditioning</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8" name="7 Imagen" descr="LMIUNLM1.png"/>
          <p:cNvPicPr>
            <a:picLocks noChangeAspect="1"/>
          </p:cNvPicPr>
          <p:nvPr/>
        </p:nvPicPr>
        <p:blipFill>
          <a:blip r:embed="rId3"/>
          <a:stretch>
            <a:fillRect/>
          </a:stretch>
        </p:blipFill>
        <p:spPr>
          <a:xfrm>
            <a:off x="6930776" y="1857364"/>
            <a:ext cx="2160000" cy="3858448"/>
          </a:xfrm>
          <a:prstGeom prst="rect">
            <a:avLst/>
          </a:prstGeom>
        </p:spPr>
      </p:pic>
      <p:pic>
        <p:nvPicPr>
          <p:cNvPr id="9" name="8 Imagen" descr="LMIorig.tif"/>
          <p:cNvPicPr>
            <a:picLocks noChangeAspect="1"/>
          </p:cNvPicPr>
          <p:nvPr/>
        </p:nvPicPr>
        <p:blipFill>
          <a:blip r:embed="rId4"/>
          <a:stretch>
            <a:fillRect/>
          </a:stretch>
        </p:blipFill>
        <p:spPr>
          <a:xfrm>
            <a:off x="0" y="1905786"/>
            <a:ext cx="2160000" cy="3858448"/>
          </a:xfrm>
          <a:prstGeom prst="rect">
            <a:avLst/>
          </a:prstGeom>
        </p:spPr>
      </p:pic>
      <p:pic>
        <p:nvPicPr>
          <p:cNvPr id="10" name="9 Imagen" descr="LMIjointLMMSE.png"/>
          <p:cNvPicPr>
            <a:picLocks noChangeAspect="1"/>
          </p:cNvPicPr>
          <p:nvPr/>
        </p:nvPicPr>
        <p:blipFill>
          <a:blip r:embed="rId5"/>
          <a:stretch>
            <a:fillRect/>
          </a:stretch>
        </p:blipFill>
        <p:spPr>
          <a:xfrm>
            <a:off x="2357422" y="1857364"/>
            <a:ext cx="2160000" cy="3858448"/>
          </a:xfrm>
          <a:prstGeom prst="rect">
            <a:avLst/>
          </a:prstGeom>
        </p:spPr>
      </p:pic>
      <p:pic>
        <p:nvPicPr>
          <p:cNvPr id="11" name="10 Imagen" descr="LMILMMSE15.png"/>
          <p:cNvPicPr>
            <a:picLocks noChangeAspect="1"/>
          </p:cNvPicPr>
          <p:nvPr/>
        </p:nvPicPr>
        <p:blipFill>
          <a:blip r:embed="rId6"/>
          <a:stretch>
            <a:fillRect/>
          </a:stretch>
        </p:blipFill>
        <p:spPr>
          <a:xfrm>
            <a:off x="4661620" y="1857364"/>
            <a:ext cx="2160000" cy="3858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ropellerbeforeandafter0002_edited.jpg"/>
          <p:cNvPicPr>
            <a:picLocks noChangeAspect="1"/>
          </p:cNvPicPr>
          <p:nvPr/>
        </p:nvPicPr>
        <p:blipFill>
          <a:blip r:embed="rId2"/>
          <a:stretch>
            <a:fillRect/>
          </a:stretch>
        </p:blipFill>
        <p:spPr>
          <a:xfrm>
            <a:off x="2428860" y="285728"/>
            <a:ext cx="4548206" cy="60642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2</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2165978" cy="584775"/>
          </a:xfrm>
          <a:prstGeom prst="rect">
            <a:avLst/>
          </a:prstGeom>
          <a:noFill/>
          <a:ln w="9525">
            <a:noFill/>
            <a:miter lim="800000"/>
            <a:headEnd/>
            <a:tailEnd/>
          </a:ln>
          <a:effectLst/>
        </p:spPr>
        <p:txBody>
          <a:bodyPr wrap="none">
            <a:spAutoFit/>
          </a:bodyPr>
          <a:lstStyle/>
          <a:p>
            <a:pPr eaLnBrk="0" hangingPunct="0">
              <a:defRPr/>
            </a:pPr>
            <a:r>
              <a:rPr lang="en-GB" sz="3200" dirty="0">
                <a:solidFill>
                  <a:srgbClr val="FFCC00"/>
                </a:solidFill>
                <a:effectLst>
                  <a:outerShdw blurRad="38100" dist="38100" dir="2700000" algn="tl">
                    <a:srgbClr val="000000"/>
                  </a:outerShdw>
                </a:effectLst>
              </a:rPr>
              <a:t>Motivation</a:t>
            </a:r>
            <a:r>
              <a:rPr lang="en-GB" sz="3200" dirty="0" smtClean="0">
                <a:solidFill>
                  <a:srgbClr val="FFCC00"/>
                </a:solidFill>
                <a:effectLst>
                  <a:outerShdw blurRad="38100" dist="38100" dir="2700000" algn="tl">
                    <a:srgbClr val="000000"/>
                  </a:outerShdw>
                </a:effectLst>
              </a:rPr>
              <a:t>:</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1785938"/>
            <a:ext cx="7961312" cy="3571875"/>
          </a:xfrm>
          <a:noFill/>
        </p:spPr>
        <p:txBody>
          <a:bodyPr/>
          <a:lstStyle/>
          <a:p>
            <a:pPr marL="609600" indent="-609600" eaLnBrk="1" hangingPunct="1"/>
            <a:r>
              <a:rPr lang="en-US" sz="2800" dirty="0" smtClean="0">
                <a:solidFill>
                  <a:srgbClr val="FFCC00"/>
                </a:solidFill>
              </a:rPr>
              <a:t>Many articles and books about fuzzy systems in medicine and image processing.</a:t>
            </a:r>
          </a:p>
          <a:p>
            <a:pPr marL="609600" indent="-609600" eaLnBrk="1" hangingPunct="1"/>
            <a:r>
              <a:rPr lang="en-US" sz="2800" dirty="0" smtClean="0">
                <a:solidFill>
                  <a:srgbClr val="FFCC00"/>
                </a:solidFill>
              </a:rPr>
              <a:t>Are all the problems suitable for “</a:t>
            </a:r>
            <a:r>
              <a:rPr lang="en-US" sz="2800" dirty="0" err="1" smtClean="0">
                <a:solidFill>
                  <a:srgbClr val="FFCC00"/>
                </a:solidFill>
              </a:rPr>
              <a:t>fuzzification</a:t>
            </a:r>
            <a:r>
              <a:rPr lang="en-US" sz="2800" dirty="0" smtClean="0">
                <a:solidFill>
                  <a:srgbClr val="FFCC00"/>
                </a:solidFill>
              </a:rPr>
              <a:t>” or fuzzy approach?</a:t>
            </a:r>
          </a:p>
          <a:p>
            <a:pPr marL="609600" indent="-609600" eaLnBrk="1" hangingPunct="1"/>
            <a:r>
              <a:rPr lang="en-US" sz="2800" dirty="0" smtClean="0">
                <a:solidFill>
                  <a:srgbClr val="FFCC00"/>
                </a:solidFill>
              </a:rPr>
              <a:t>When is it justified to use soft computing in medical problems?</a:t>
            </a:r>
          </a:p>
          <a:p>
            <a:pPr marL="609600" indent="-609600" eaLnBrk="1" hangingPunct="1"/>
            <a:r>
              <a:rPr lang="en-US" sz="2800" dirty="0" smtClean="0">
                <a:solidFill>
                  <a:srgbClr val="FFCC00"/>
                </a:solidFill>
              </a:rPr>
              <a:t>FACT: Some years ago “fuzzy” was cool. And now?</a:t>
            </a: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P.png"/>
          <p:cNvPicPr>
            <a:picLocks noChangeAspect="1"/>
          </p:cNvPicPr>
          <p:nvPr/>
        </p:nvPicPr>
        <p:blipFill>
          <a:blip r:embed="rId2"/>
          <a:stretch>
            <a:fillRect/>
          </a:stretch>
        </p:blipFill>
        <p:spPr>
          <a:xfrm>
            <a:off x="419619" y="305190"/>
            <a:ext cx="8304762" cy="62476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sp12.gif"/>
          <p:cNvPicPr>
            <a:picLocks noChangeAspect="1"/>
          </p:cNvPicPr>
          <p:nvPr/>
        </p:nvPicPr>
        <p:blipFill>
          <a:blip r:embed="rId2"/>
          <a:stretch>
            <a:fillRect/>
          </a:stretch>
        </p:blipFill>
        <p:spPr>
          <a:xfrm>
            <a:off x="52390" y="177800"/>
            <a:ext cx="4876800" cy="6502400"/>
          </a:xfrm>
          <a:prstGeom prst="rect">
            <a:avLst/>
          </a:prstGeom>
        </p:spPr>
      </p:pic>
      <p:pic>
        <p:nvPicPr>
          <p:cNvPr id="3" name="2 Imagen" descr="MRIScan.jpg"/>
          <p:cNvPicPr>
            <a:picLocks noChangeAspect="1"/>
          </p:cNvPicPr>
          <p:nvPr/>
        </p:nvPicPr>
        <p:blipFill>
          <a:blip r:embed="rId3"/>
          <a:stretch>
            <a:fillRect/>
          </a:stretch>
        </p:blipFill>
        <p:spPr>
          <a:xfrm>
            <a:off x="5112914" y="0"/>
            <a:ext cx="3673929"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22</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2371162"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Registration</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9" name="8 Imagen" descr="headct_en.jpeg"/>
          <p:cNvPicPr>
            <a:picLocks noChangeAspect="1"/>
          </p:cNvPicPr>
          <p:nvPr/>
        </p:nvPicPr>
        <p:blipFill>
          <a:blip r:embed="rId3"/>
          <a:stretch>
            <a:fillRect/>
          </a:stretch>
        </p:blipFill>
        <p:spPr>
          <a:xfrm>
            <a:off x="305190" y="1693435"/>
            <a:ext cx="2167870" cy="2878573"/>
          </a:xfrm>
          <a:prstGeom prst="rect">
            <a:avLst/>
          </a:prstGeom>
        </p:spPr>
      </p:pic>
      <p:pic>
        <p:nvPicPr>
          <p:cNvPr id="10" name="9 Imagen" descr="MRI_T2_Brain_axial_image.jpg"/>
          <p:cNvPicPr>
            <a:picLocks noChangeAspect="1"/>
          </p:cNvPicPr>
          <p:nvPr/>
        </p:nvPicPr>
        <p:blipFill>
          <a:blip r:embed="rId4" cstate="print"/>
          <a:stretch>
            <a:fillRect/>
          </a:stretch>
        </p:blipFill>
        <p:spPr>
          <a:xfrm>
            <a:off x="5857884" y="1333485"/>
            <a:ext cx="2743200" cy="4547616"/>
          </a:xfrm>
          <a:prstGeom prst="rect">
            <a:avLst/>
          </a:prstGeom>
        </p:spPr>
      </p:pic>
      <p:pic>
        <p:nvPicPr>
          <p:cNvPr id="11" name="10 Imagen" descr="973235-975728-515.jpg"/>
          <p:cNvPicPr>
            <a:picLocks noChangeAspect="1"/>
          </p:cNvPicPr>
          <p:nvPr/>
        </p:nvPicPr>
        <p:blipFill>
          <a:blip r:embed="rId5"/>
          <a:stretch>
            <a:fillRect/>
          </a:stretch>
        </p:blipFill>
        <p:spPr>
          <a:xfrm>
            <a:off x="2743168" y="1348325"/>
            <a:ext cx="2848434" cy="4652443"/>
          </a:xfrm>
          <a:prstGeom prst="rect">
            <a:avLst/>
          </a:prstGeom>
        </p:spPr>
      </p:pic>
      <p:sp>
        <p:nvSpPr>
          <p:cNvPr id="12" name="11 CuadroTexto"/>
          <p:cNvSpPr txBox="1"/>
          <p:nvPr/>
        </p:nvSpPr>
        <p:spPr>
          <a:xfrm>
            <a:off x="571472" y="6096019"/>
            <a:ext cx="1219245" cy="369332"/>
          </a:xfrm>
          <a:prstGeom prst="rect">
            <a:avLst/>
          </a:prstGeom>
          <a:noFill/>
        </p:spPr>
        <p:txBody>
          <a:bodyPr wrap="none" rtlCol="0">
            <a:spAutoFit/>
          </a:bodyPr>
          <a:lstStyle/>
          <a:p>
            <a:r>
              <a:rPr lang="es-ES" dirty="0" smtClean="0"/>
              <a:t>CT (x-</a:t>
            </a:r>
            <a:r>
              <a:rPr lang="es-ES" dirty="0" err="1" smtClean="0"/>
              <a:t>ray</a:t>
            </a:r>
            <a:r>
              <a:rPr lang="es-ES" dirty="0" smtClean="0"/>
              <a:t>)</a:t>
            </a:r>
            <a:endParaRPr lang="es-ES" dirty="0"/>
          </a:p>
        </p:txBody>
      </p:sp>
      <p:sp>
        <p:nvSpPr>
          <p:cNvPr id="13" name="12 CuadroTexto"/>
          <p:cNvSpPr txBox="1"/>
          <p:nvPr/>
        </p:nvSpPr>
        <p:spPr>
          <a:xfrm>
            <a:off x="3428993" y="6096019"/>
            <a:ext cx="1194558" cy="400110"/>
          </a:xfrm>
          <a:prstGeom prst="rect">
            <a:avLst/>
          </a:prstGeom>
          <a:noFill/>
        </p:spPr>
        <p:txBody>
          <a:bodyPr wrap="none" rtlCol="0">
            <a:spAutoFit/>
          </a:bodyPr>
          <a:lstStyle/>
          <a:p>
            <a:r>
              <a:rPr lang="es-ES" sz="2000" dirty="0" smtClean="0"/>
              <a:t>MRI (T1)</a:t>
            </a:r>
            <a:endParaRPr lang="es-ES" sz="2000" dirty="0"/>
          </a:p>
        </p:txBody>
      </p:sp>
      <p:sp>
        <p:nvSpPr>
          <p:cNvPr id="14" name="13 CuadroTexto"/>
          <p:cNvSpPr txBox="1"/>
          <p:nvPr/>
        </p:nvSpPr>
        <p:spPr>
          <a:xfrm>
            <a:off x="6780610" y="6096019"/>
            <a:ext cx="1194558" cy="400110"/>
          </a:xfrm>
          <a:prstGeom prst="rect">
            <a:avLst/>
          </a:prstGeom>
          <a:noFill/>
        </p:spPr>
        <p:txBody>
          <a:bodyPr wrap="none" rtlCol="0">
            <a:spAutoFit/>
          </a:bodyPr>
          <a:lstStyle/>
          <a:p>
            <a:r>
              <a:rPr lang="es-ES" sz="2000" dirty="0" smtClean="0"/>
              <a:t>MRI (T2)</a:t>
            </a:r>
            <a:endParaRPr lang="es-E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slice_anto.png"/>
          <p:cNvPicPr>
            <a:picLocks noChangeAspect="1"/>
          </p:cNvPicPr>
          <p:nvPr/>
        </p:nvPicPr>
        <p:blipFill>
          <a:blip r:embed="rId2"/>
          <a:stretch>
            <a:fillRect/>
          </a:stretch>
        </p:blipFill>
        <p:spPr>
          <a:xfrm>
            <a:off x="214283" y="1736603"/>
            <a:ext cx="2340869" cy="2263902"/>
          </a:xfrm>
          <a:prstGeom prst="rect">
            <a:avLst/>
          </a:prstGeom>
        </p:spPr>
      </p:pic>
      <p:pic>
        <p:nvPicPr>
          <p:cNvPr id="4" name="3 Imagen" descr="nbrain.jpg"/>
          <p:cNvPicPr>
            <a:picLocks noChangeAspect="1"/>
          </p:cNvPicPr>
          <p:nvPr/>
        </p:nvPicPr>
        <p:blipFill>
          <a:blip r:embed="rId3"/>
          <a:stretch>
            <a:fillRect/>
          </a:stretch>
        </p:blipFill>
        <p:spPr>
          <a:xfrm>
            <a:off x="3286116" y="285728"/>
            <a:ext cx="4786347" cy="3318688"/>
          </a:xfrm>
          <a:prstGeom prst="rect">
            <a:avLst/>
          </a:prstGeom>
        </p:spPr>
      </p:pic>
      <p:sp>
        <p:nvSpPr>
          <p:cNvPr id="5" name="4 CuadroTexto"/>
          <p:cNvSpPr txBox="1"/>
          <p:nvPr/>
        </p:nvSpPr>
        <p:spPr>
          <a:xfrm>
            <a:off x="928663" y="1214422"/>
            <a:ext cx="1146468" cy="369332"/>
          </a:xfrm>
          <a:prstGeom prst="rect">
            <a:avLst/>
          </a:prstGeom>
          <a:noFill/>
        </p:spPr>
        <p:txBody>
          <a:bodyPr wrap="none" rtlCol="0">
            <a:spAutoFit/>
          </a:bodyPr>
          <a:lstStyle/>
          <a:p>
            <a:r>
              <a:rPr lang="es-ES" dirty="0" smtClean="0"/>
              <a:t>MR- </a:t>
            </a:r>
            <a:r>
              <a:rPr lang="es-ES" dirty="0" err="1" smtClean="0"/>
              <a:t>slice</a:t>
            </a:r>
            <a:endParaRPr lang="es-ES" dirty="0"/>
          </a:p>
        </p:txBody>
      </p:sp>
      <p:sp>
        <p:nvSpPr>
          <p:cNvPr id="7" name="6 CuadroTexto"/>
          <p:cNvSpPr txBox="1"/>
          <p:nvPr/>
        </p:nvSpPr>
        <p:spPr>
          <a:xfrm>
            <a:off x="4071935" y="4286256"/>
            <a:ext cx="1742208" cy="523220"/>
          </a:xfrm>
          <a:prstGeom prst="rect">
            <a:avLst/>
          </a:prstGeom>
          <a:noFill/>
        </p:spPr>
        <p:txBody>
          <a:bodyPr wrap="none" rtlCol="0">
            <a:spAutoFit/>
          </a:bodyPr>
          <a:lstStyle/>
          <a:p>
            <a:r>
              <a:rPr lang="es-ES" sz="2800" dirty="0" smtClean="0"/>
              <a:t>MR- Atlas</a:t>
            </a:r>
            <a:endParaRPr lang="es-ES" sz="2800" dirty="0"/>
          </a:p>
        </p:txBody>
      </p:sp>
      <p:pic>
        <p:nvPicPr>
          <p:cNvPr id="8" name="7 Imagen" descr="973235-975728-515.jpg"/>
          <p:cNvPicPr>
            <a:picLocks noChangeAspect="1"/>
          </p:cNvPicPr>
          <p:nvPr/>
        </p:nvPicPr>
        <p:blipFill>
          <a:blip r:embed="rId4"/>
          <a:stretch>
            <a:fillRect/>
          </a:stretch>
        </p:blipFill>
        <p:spPr>
          <a:xfrm>
            <a:off x="6289428" y="3905253"/>
            <a:ext cx="1282968" cy="2095515"/>
          </a:xfrm>
          <a:prstGeom prst="rect">
            <a:avLst/>
          </a:prstGeom>
        </p:spPr>
      </p:pic>
      <p:pic>
        <p:nvPicPr>
          <p:cNvPr id="10" name="9 Imagen" descr="973235-975728-515.jpg"/>
          <p:cNvPicPr>
            <a:picLocks noChangeAspect="1"/>
          </p:cNvPicPr>
          <p:nvPr/>
        </p:nvPicPr>
        <p:blipFill>
          <a:blip r:embed="rId4"/>
          <a:stretch>
            <a:fillRect/>
          </a:stretch>
        </p:blipFill>
        <p:spPr>
          <a:xfrm>
            <a:off x="6143636" y="4095755"/>
            <a:ext cx="1282968" cy="2095515"/>
          </a:xfrm>
          <a:prstGeom prst="rect">
            <a:avLst/>
          </a:prstGeom>
        </p:spPr>
      </p:pic>
      <p:pic>
        <p:nvPicPr>
          <p:cNvPr id="13" name="12 Imagen" descr="973235-975728-515.jpg"/>
          <p:cNvPicPr>
            <a:picLocks noChangeAspect="1"/>
          </p:cNvPicPr>
          <p:nvPr/>
        </p:nvPicPr>
        <p:blipFill>
          <a:blip r:embed="rId4"/>
          <a:stretch>
            <a:fillRect/>
          </a:stretch>
        </p:blipFill>
        <p:spPr>
          <a:xfrm>
            <a:off x="6000760" y="4286256"/>
            <a:ext cx="1282968" cy="2095515"/>
          </a:xfrm>
          <a:prstGeom prst="rect">
            <a:avLst/>
          </a:prstGeom>
        </p:spPr>
      </p:pic>
      <p:pic>
        <p:nvPicPr>
          <p:cNvPr id="14" name="13 Imagen" descr="973235-975728-515.jpg"/>
          <p:cNvPicPr>
            <a:picLocks noChangeAspect="1"/>
          </p:cNvPicPr>
          <p:nvPr/>
        </p:nvPicPr>
        <p:blipFill>
          <a:blip r:embed="rId4"/>
          <a:stretch>
            <a:fillRect/>
          </a:stretch>
        </p:blipFill>
        <p:spPr>
          <a:xfrm>
            <a:off x="5857884" y="4476757"/>
            <a:ext cx="1282968" cy="2095515"/>
          </a:xfrm>
          <a:prstGeom prst="rect">
            <a:avLst/>
          </a:prstGeom>
        </p:spPr>
      </p:pic>
      <p:sp>
        <p:nvSpPr>
          <p:cNvPr id="15" name="14 Abrir llave"/>
          <p:cNvSpPr/>
          <p:nvPr/>
        </p:nvSpPr>
        <p:spPr>
          <a:xfrm>
            <a:off x="2714612" y="214290"/>
            <a:ext cx="571504" cy="6286544"/>
          </a:xfrm>
          <a:prstGeom prst="leftBrace">
            <a:avLst>
              <a:gd name="adj1" fmla="val 8333"/>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24</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486771"/>
            <a:ext cx="2826415"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Segmentation:</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9" name="8 Imagen" descr="bouixOHBM05.png"/>
          <p:cNvPicPr>
            <a:picLocks noChangeAspect="1"/>
          </p:cNvPicPr>
          <p:nvPr/>
        </p:nvPicPr>
        <p:blipFill>
          <a:blip r:embed="rId3"/>
          <a:stretch>
            <a:fillRect/>
          </a:stretch>
        </p:blipFill>
        <p:spPr>
          <a:xfrm>
            <a:off x="214282" y="1114627"/>
            <a:ext cx="8215370" cy="567195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aerber_contour_search_fig_3.jpg"/>
          <p:cNvPicPr>
            <a:picLocks noChangeAspect="1"/>
          </p:cNvPicPr>
          <p:nvPr/>
        </p:nvPicPr>
        <p:blipFill>
          <a:blip r:embed="rId2"/>
          <a:stretch>
            <a:fillRect/>
          </a:stretch>
        </p:blipFill>
        <p:spPr>
          <a:xfrm>
            <a:off x="187427" y="0"/>
            <a:ext cx="8683082"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umorseg.gif"/>
          <p:cNvPicPr>
            <a:picLocks noChangeAspect="1"/>
          </p:cNvPicPr>
          <p:nvPr/>
        </p:nvPicPr>
        <p:blipFill>
          <a:blip r:embed="rId2"/>
          <a:stretch>
            <a:fillRect/>
          </a:stretch>
        </p:blipFill>
        <p:spPr>
          <a:xfrm>
            <a:off x="357158" y="500043"/>
            <a:ext cx="8001056" cy="521497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27</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71480"/>
            <a:ext cx="3852337" cy="584775"/>
          </a:xfrm>
          <a:prstGeom prst="rect">
            <a:avLst/>
          </a:prstGeom>
          <a:noFill/>
          <a:ln w="9525">
            <a:noFill/>
            <a:miter lim="800000"/>
            <a:headEnd/>
            <a:tailEnd/>
          </a:ln>
          <a:effectLst/>
        </p:spPr>
        <p:txBody>
          <a:bodyPr wrap="none">
            <a:spAutoFit/>
          </a:bodyPr>
          <a:lstStyle/>
          <a:p>
            <a:pPr eaLnBrk="0" hangingPunct="0">
              <a:defRPr/>
            </a:pPr>
            <a:r>
              <a:rPr lang="en-GB" sz="3200" smtClean="0">
                <a:solidFill>
                  <a:srgbClr val="FFCC00"/>
                </a:solidFill>
                <a:effectLst>
                  <a:outerShdw blurRad="38100" dist="38100" dir="2700000" algn="tl">
                    <a:srgbClr val="000000"/>
                  </a:outerShdw>
                </a:effectLst>
              </a:rPr>
              <a:t>Chirurgical </a:t>
            </a:r>
            <a:r>
              <a:rPr lang="en-GB" sz="3200" dirty="0" smtClean="0">
                <a:solidFill>
                  <a:srgbClr val="FFCC00"/>
                </a:solidFill>
                <a:effectLst>
                  <a:outerShdw blurRad="38100" dist="38100" dir="2700000" algn="tl">
                    <a:srgbClr val="000000"/>
                  </a:outerShdw>
                </a:effectLst>
              </a:rPr>
              <a:t>Planning</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8" name="7 Imagen" descr="head_navigator.jpg"/>
          <p:cNvPicPr>
            <a:picLocks noChangeAspect="1"/>
          </p:cNvPicPr>
          <p:nvPr/>
        </p:nvPicPr>
        <p:blipFill>
          <a:blip r:embed="rId3"/>
          <a:stretch>
            <a:fillRect/>
          </a:stretch>
        </p:blipFill>
        <p:spPr>
          <a:xfrm>
            <a:off x="1357290" y="1236690"/>
            <a:ext cx="6572296" cy="554799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brain_navigator.jpg"/>
          <p:cNvPicPr>
            <a:picLocks noChangeAspect="1"/>
          </p:cNvPicPr>
          <p:nvPr/>
        </p:nvPicPr>
        <p:blipFill>
          <a:blip r:embed="rId2"/>
          <a:stretch>
            <a:fillRect/>
          </a:stretch>
        </p:blipFill>
        <p:spPr>
          <a:xfrm>
            <a:off x="1" y="0"/>
            <a:ext cx="5327525" cy="6858000"/>
          </a:xfrm>
          <a:prstGeom prst="rect">
            <a:avLst/>
          </a:prstGeom>
        </p:spPr>
      </p:pic>
      <p:pic>
        <p:nvPicPr>
          <p:cNvPr id="3" name="2 Imagen" descr="6.jpg"/>
          <p:cNvPicPr>
            <a:picLocks noChangeAspect="1"/>
          </p:cNvPicPr>
          <p:nvPr/>
        </p:nvPicPr>
        <p:blipFill>
          <a:blip r:embed="rId3"/>
          <a:stretch>
            <a:fillRect/>
          </a:stretch>
        </p:blipFill>
        <p:spPr>
          <a:xfrm>
            <a:off x="5376894" y="571480"/>
            <a:ext cx="3695700" cy="5715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29</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71480"/>
            <a:ext cx="2438488"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Intervention:</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9" name="8 Imagen" descr="07_i_brain5_large.jpg"/>
          <p:cNvPicPr>
            <a:picLocks noChangeAspect="1"/>
          </p:cNvPicPr>
          <p:nvPr/>
        </p:nvPicPr>
        <p:blipFill>
          <a:blip r:embed="rId3"/>
          <a:stretch>
            <a:fillRect/>
          </a:stretch>
        </p:blipFill>
        <p:spPr>
          <a:xfrm>
            <a:off x="1071538" y="1214422"/>
            <a:ext cx="6500826" cy="53340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3</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00042"/>
            <a:ext cx="5628464"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Some applications in the field:</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2" y="1142984"/>
            <a:ext cx="8247091" cy="4214829"/>
          </a:xfrm>
          <a:noFill/>
        </p:spPr>
        <p:txBody>
          <a:bodyPr/>
          <a:lstStyle/>
          <a:p>
            <a:pPr marL="271463" indent="-271463" eaLnBrk="1" hangingPunct="1"/>
            <a:r>
              <a:rPr lang="en-US" sz="2200" dirty="0" smtClean="0">
                <a:solidFill>
                  <a:srgbClr val="FFCC00"/>
                </a:solidFill>
              </a:rPr>
              <a:t>Fuzzy logic system for ECG interpretation</a:t>
            </a:r>
          </a:p>
          <a:p>
            <a:pPr marL="271463" indent="-271463" eaLnBrk="1" hangingPunct="1"/>
            <a:r>
              <a:rPr lang="en-US" sz="2200" dirty="0" smtClean="0">
                <a:solidFill>
                  <a:srgbClr val="FFCC00"/>
                </a:solidFill>
              </a:rPr>
              <a:t>EEG analysis for assessment of depth </a:t>
            </a:r>
            <a:r>
              <a:rPr lang="en-US" sz="2200" dirty="0" err="1" smtClean="0">
                <a:solidFill>
                  <a:srgbClr val="FFCC00"/>
                </a:solidFill>
              </a:rPr>
              <a:t>anaesthesia</a:t>
            </a:r>
            <a:endParaRPr lang="en-US" sz="2200" dirty="0" smtClean="0">
              <a:solidFill>
                <a:srgbClr val="FFCC00"/>
              </a:solidFill>
            </a:endParaRPr>
          </a:p>
          <a:p>
            <a:pPr marL="271463" indent="-271463" eaLnBrk="1" hangingPunct="1"/>
            <a:r>
              <a:rPr lang="en-US" sz="2200" dirty="0" smtClean="0">
                <a:solidFill>
                  <a:srgbClr val="FFCC00"/>
                </a:solidFill>
              </a:rPr>
              <a:t>Fuzzy image processing for enhancement of megavoltage images in radiation therapy.</a:t>
            </a:r>
          </a:p>
          <a:p>
            <a:pPr marL="271463" indent="-271463" eaLnBrk="1" hangingPunct="1"/>
            <a:r>
              <a:rPr lang="en-US" sz="2200" dirty="0" smtClean="0">
                <a:solidFill>
                  <a:srgbClr val="FFCC00"/>
                </a:solidFill>
              </a:rPr>
              <a:t>Fuzzy clustering methods for the segmentation of multimodal medical images</a:t>
            </a:r>
          </a:p>
          <a:p>
            <a:pPr marL="271463" indent="-271463" eaLnBrk="1" hangingPunct="1"/>
            <a:r>
              <a:rPr lang="en-US" sz="2200" dirty="0" smtClean="0">
                <a:solidFill>
                  <a:srgbClr val="FFCC00"/>
                </a:solidFill>
              </a:rPr>
              <a:t>Fuzzy clustering for parametric map construction in myocardial perfusion MRI</a:t>
            </a:r>
          </a:p>
          <a:p>
            <a:pPr marL="271463" indent="-271463" eaLnBrk="1" hangingPunct="1"/>
            <a:r>
              <a:rPr lang="en-US" sz="2200" dirty="0" smtClean="0">
                <a:solidFill>
                  <a:srgbClr val="FFCC00"/>
                </a:solidFill>
              </a:rPr>
              <a:t>Fuzzy quantification of artery lesions in renal </a:t>
            </a:r>
            <a:r>
              <a:rPr lang="en-US" sz="2200" dirty="0" err="1" smtClean="0">
                <a:solidFill>
                  <a:srgbClr val="FFCC00"/>
                </a:solidFill>
              </a:rPr>
              <a:t>arteriographies</a:t>
            </a:r>
            <a:endParaRPr lang="en-US" sz="2200" dirty="0" smtClean="0">
              <a:solidFill>
                <a:srgbClr val="FFCC00"/>
              </a:solidFill>
            </a:endParaRPr>
          </a:p>
          <a:p>
            <a:pPr marL="271463" indent="-271463" eaLnBrk="1" hangingPunct="1"/>
            <a:r>
              <a:rPr lang="en-US" sz="2200" dirty="0" smtClean="0">
                <a:solidFill>
                  <a:srgbClr val="FFCC00"/>
                </a:solidFill>
              </a:rPr>
              <a:t>Fuzzy reasoning and peacemaker control</a:t>
            </a:r>
          </a:p>
          <a:p>
            <a:pPr marL="271463" indent="-271463" eaLnBrk="1" hangingPunct="1"/>
            <a:r>
              <a:rPr lang="en-US" sz="2200" dirty="0" smtClean="0">
                <a:solidFill>
                  <a:srgbClr val="FFCC00"/>
                </a:solidFill>
              </a:rPr>
              <a:t>Self-learning FL control of </a:t>
            </a:r>
            <a:r>
              <a:rPr lang="en-US" sz="2200" dirty="0" err="1" smtClean="0">
                <a:solidFill>
                  <a:srgbClr val="FFCC00"/>
                </a:solidFill>
              </a:rPr>
              <a:t>anaesthetic</a:t>
            </a:r>
            <a:r>
              <a:rPr lang="en-US" sz="2200" dirty="0" smtClean="0">
                <a:solidFill>
                  <a:srgbClr val="FFCC00"/>
                </a:solidFill>
              </a:rPr>
              <a:t> intravenous infusions</a:t>
            </a:r>
          </a:p>
          <a:p>
            <a:pPr marL="271463" indent="-271463" eaLnBrk="1" hangingPunct="1"/>
            <a:r>
              <a:rPr lang="en-US" sz="2200" dirty="0" smtClean="0">
                <a:solidFill>
                  <a:srgbClr val="FFCC00"/>
                </a:solidFill>
              </a:rPr>
              <a:t>Fuzzy diagnosis by score-based tests</a:t>
            </a:r>
          </a:p>
          <a:p>
            <a:pPr marL="0" indent="0" algn="ctr" eaLnBrk="1" hangingPunct="1">
              <a:buNone/>
            </a:pPr>
            <a:r>
              <a:rPr lang="en-US" sz="2000" dirty="0" smtClean="0">
                <a:solidFill>
                  <a:srgbClr val="92D050"/>
                </a:solidFill>
              </a:rPr>
              <a:t>[</a:t>
            </a:r>
            <a:r>
              <a:rPr lang="en-US" sz="2000" dirty="0" err="1" smtClean="0">
                <a:solidFill>
                  <a:srgbClr val="92D050"/>
                </a:solidFill>
              </a:rPr>
              <a:t>Szczepaniak</a:t>
            </a:r>
            <a:r>
              <a:rPr lang="en-US" sz="2000" dirty="0" smtClean="0">
                <a:solidFill>
                  <a:srgbClr val="92D050"/>
                </a:solidFill>
              </a:rPr>
              <a:t> et al. (2000)], [</a:t>
            </a:r>
            <a:r>
              <a:rPr lang="en-US" sz="2000" dirty="0" err="1" smtClean="0">
                <a:solidFill>
                  <a:srgbClr val="92D050"/>
                </a:solidFill>
              </a:rPr>
              <a:t>Kerre</a:t>
            </a:r>
            <a:r>
              <a:rPr lang="en-US" sz="2000" dirty="0" smtClean="0">
                <a:solidFill>
                  <a:srgbClr val="92D050"/>
                </a:solidFill>
              </a:rPr>
              <a:t> and </a:t>
            </a:r>
            <a:r>
              <a:rPr lang="en-US" sz="2000" dirty="0" err="1" smtClean="0">
                <a:solidFill>
                  <a:srgbClr val="92D050"/>
                </a:solidFill>
              </a:rPr>
              <a:t>Nachtegael</a:t>
            </a:r>
            <a:r>
              <a:rPr lang="en-US" sz="2000" dirty="0" smtClean="0">
                <a:solidFill>
                  <a:srgbClr val="92D050"/>
                </a:solidFill>
              </a:rPr>
              <a:t> (2000)], [Teodorescu et al.(1998)], [ </a:t>
            </a:r>
            <a:r>
              <a:rPr lang="en-US" sz="2000" dirty="0" err="1" smtClean="0">
                <a:solidFill>
                  <a:srgbClr val="92D050"/>
                </a:solidFill>
              </a:rPr>
              <a:t>Nachtegael</a:t>
            </a:r>
            <a:r>
              <a:rPr lang="en-US" sz="2000" dirty="0" smtClean="0">
                <a:solidFill>
                  <a:srgbClr val="92D050"/>
                </a:solidFill>
              </a:rPr>
              <a:t> et al. (2003)]</a:t>
            </a:r>
          </a:p>
          <a:p>
            <a:pPr marL="271463" indent="-271463" eaLnBrk="1" hangingPunct="1"/>
            <a:endParaRPr lang="en-US" sz="2200" dirty="0" smtClean="0">
              <a:solidFill>
                <a:srgbClr val="FFCC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nabaviNEUROSURGERY01.png"/>
          <p:cNvPicPr>
            <a:picLocks noChangeAspect="1"/>
          </p:cNvPicPr>
          <p:nvPr/>
        </p:nvPicPr>
        <p:blipFill>
          <a:blip r:embed="rId2"/>
          <a:stretch>
            <a:fillRect/>
          </a:stretch>
        </p:blipFill>
        <p:spPr>
          <a:xfrm>
            <a:off x="3764582" y="1142985"/>
            <a:ext cx="4736508" cy="5180953"/>
          </a:xfrm>
          <a:prstGeom prst="rect">
            <a:avLst/>
          </a:prstGeom>
        </p:spPr>
      </p:pic>
      <p:pic>
        <p:nvPicPr>
          <p:cNvPr id="4" name="3 Imagen" descr="images.jpg"/>
          <p:cNvPicPr>
            <a:picLocks noChangeAspect="1"/>
          </p:cNvPicPr>
          <p:nvPr/>
        </p:nvPicPr>
        <p:blipFill>
          <a:blip r:embed="rId3"/>
          <a:stretch>
            <a:fillRect/>
          </a:stretch>
        </p:blipFill>
        <p:spPr>
          <a:xfrm>
            <a:off x="714349" y="3524251"/>
            <a:ext cx="2428875" cy="2514600"/>
          </a:xfrm>
          <a:prstGeom prst="rect">
            <a:avLst/>
          </a:prstGeom>
        </p:spPr>
      </p:pic>
      <p:pic>
        <p:nvPicPr>
          <p:cNvPr id="5" name="4 Imagen" descr="brain surgery canberra hospital.jpg"/>
          <p:cNvPicPr>
            <a:picLocks noChangeAspect="1"/>
          </p:cNvPicPr>
          <p:nvPr/>
        </p:nvPicPr>
        <p:blipFill>
          <a:blip r:embed="rId4"/>
          <a:stretch>
            <a:fillRect/>
          </a:stretch>
        </p:blipFill>
        <p:spPr>
          <a:xfrm>
            <a:off x="357158" y="476229"/>
            <a:ext cx="2560320" cy="227584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43190"/>
            <a:ext cx="8229600" cy="1143000"/>
          </a:xfrm>
        </p:spPr>
        <p:txBody>
          <a:bodyPr/>
          <a:lstStyle/>
          <a:p>
            <a:pPr>
              <a:defRPr/>
            </a:pPr>
            <a:r>
              <a:rPr lang="es-ES_tradnl" sz="5400" kern="1200" dirty="0" err="1" smtClean="0">
                <a:solidFill>
                  <a:srgbClr val="FFCC00"/>
                </a:solidFill>
                <a:effectLst>
                  <a:outerShdw blurRad="38100" dist="38100" dir="2700000" algn="tl">
                    <a:srgbClr val="000000"/>
                  </a:outerShdw>
                </a:effectLst>
                <a:latin typeface="Arial" charset="0"/>
                <a:ea typeface="+mn-ea"/>
                <a:cs typeface="+mn-cs"/>
              </a:rPr>
              <a:t>Fuzzy</a:t>
            </a:r>
            <a:r>
              <a:rPr lang="es-ES_tradnl" sz="5400" kern="1200" dirty="0" smtClean="0">
                <a:solidFill>
                  <a:srgbClr val="FFCC00"/>
                </a:solidFill>
                <a:effectLst>
                  <a:outerShdw blurRad="38100" dist="38100" dir="2700000" algn="tl">
                    <a:srgbClr val="000000"/>
                  </a:outerShdw>
                </a:effectLst>
                <a:latin typeface="Arial" charset="0"/>
                <a:ea typeface="+mn-ea"/>
                <a:cs typeface="+mn-cs"/>
              </a:rPr>
              <a:t> </a:t>
            </a:r>
            <a:r>
              <a:rPr lang="es-ES_tradnl" sz="5400" kern="1200" dirty="0" err="1" smtClean="0">
                <a:solidFill>
                  <a:srgbClr val="FFCC00"/>
                </a:solidFill>
                <a:effectLst>
                  <a:outerShdw blurRad="38100" dist="38100" dir="2700000" algn="tl">
                    <a:srgbClr val="000000"/>
                  </a:outerShdw>
                </a:effectLst>
                <a:latin typeface="Arial" charset="0"/>
                <a:ea typeface="+mn-ea"/>
                <a:cs typeface="+mn-cs"/>
              </a:rPr>
              <a:t>Logic</a:t>
            </a:r>
            <a:r>
              <a:rPr lang="es-ES_tradnl" sz="5400" kern="1200" dirty="0" smtClean="0">
                <a:solidFill>
                  <a:srgbClr val="FFCC00"/>
                </a:solidFill>
                <a:effectLst>
                  <a:outerShdw blurRad="38100" dist="38100" dir="2700000" algn="tl">
                    <a:srgbClr val="000000"/>
                  </a:outerShdw>
                </a:effectLst>
                <a:latin typeface="Arial" charset="0"/>
                <a:ea typeface="+mn-ea"/>
                <a:cs typeface="+mn-cs"/>
              </a:rPr>
              <a:t> </a:t>
            </a:r>
            <a:r>
              <a:rPr lang="es-ES_tradnl" sz="5400" kern="1200" dirty="0" err="1" smtClean="0">
                <a:solidFill>
                  <a:srgbClr val="FFCC00"/>
                </a:solidFill>
                <a:effectLst>
                  <a:outerShdw blurRad="38100" dist="38100" dir="2700000" algn="tl">
                    <a:srgbClr val="000000"/>
                  </a:outerShdw>
                </a:effectLst>
                <a:latin typeface="Arial" charset="0"/>
                <a:ea typeface="+mn-ea"/>
                <a:cs typeface="+mn-cs"/>
              </a:rPr>
              <a:t>Systems</a:t>
            </a:r>
            <a:endParaRPr lang="es-ES" sz="5400" kern="1200" dirty="0">
              <a:solidFill>
                <a:srgbClr val="FFCC00"/>
              </a:solidFill>
              <a:effectLst>
                <a:outerShdw blurRad="38100" dist="38100" dir="2700000" algn="tl">
                  <a:srgbClr val="000000"/>
                </a:outerShdw>
              </a:effectLst>
              <a:latin typeface="Arial" charset="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32</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2212465"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Fuzzy Sets</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1785938"/>
            <a:ext cx="7961312" cy="3571875"/>
          </a:xfrm>
          <a:noFill/>
        </p:spPr>
        <p:txBody>
          <a:bodyPr/>
          <a:lstStyle/>
          <a:p>
            <a:pPr marL="609600" indent="-609600" eaLnBrk="1" hangingPunct="1"/>
            <a:r>
              <a:rPr lang="en-US" sz="2800" dirty="0" smtClean="0">
                <a:solidFill>
                  <a:srgbClr val="FFCC00"/>
                </a:solidFill>
              </a:rPr>
              <a:t>Basis of Fuzzy Logic Systems (FLS) are the fuzzy sets.</a:t>
            </a:r>
          </a:p>
          <a:p>
            <a:pPr marL="609600" indent="-609600" eaLnBrk="1" hangingPunct="1"/>
            <a:r>
              <a:rPr lang="en-US" sz="2800" dirty="0" smtClean="0">
                <a:solidFill>
                  <a:srgbClr val="FFCC00"/>
                </a:solidFill>
              </a:rPr>
              <a:t>Crisp Sets Vs. Fuzzy Sets: Degrees of membership</a:t>
            </a: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grpSp>
        <p:nvGrpSpPr>
          <p:cNvPr id="8" name="Group 10"/>
          <p:cNvGrpSpPr>
            <a:grpSpLocks/>
          </p:cNvGrpSpPr>
          <p:nvPr/>
        </p:nvGrpSpPr>
        <p:grpSpPr bwMode="auto">
          <a:xfrm>
            <a:off x="714348" y="3973532"/>
            <a:ext cx="3216275" cy="2241550"/>
            <a:chOff x="422" y="2256"/>
            <a:chExt cx="2026" cy="1412"/>
          </a:xfrm>
        </p:grpSpPr>
        <p:sp>
          <p:nvSpPr>
            <p:cNvPr id="9" name="Line 11"/>
            <p:cNvSpPr>
              <a:spLocks noChangeShapeType="1"/>
            </p:cNvSpPr>
            <p:nvPr/>
          </p:nvSpPr>
          <p:spPr bwMode="auto">
            <a:xfrm>
              <a:off x="720" y="2256"/>
              <a:ext cx="0" cy="1296"/>
            </a:xfrm>
            <a:prstGeom prst="line">
              <a:avLst/>
            </a:prstGeom>
            <a:noFill/>
            <a:ln w="28575">
              <a:solidFill>
                <a:schemeClr val="tx1"/>
              </a:solidFill>
              <a:round/>
              <a:headEnd/>
              <a:tailEnd/>
            </a:ln>
            <a:effectLst/>
          </p:spPr>
          <p:txBody>
            <a:bodyPr wrap="none" anchor="ctr"/>
            <a:lstStyle/>
            <a:p>
              <a:endParaRPr lang="es-ES"/>
            </a:p>
          </p:txBody>
        </p:sp>
        <p:sp>
          <p:nvSpPr>
            <p:cNvPr id="10" name="Line 12"/>
            <p:cNvSpPr>
              <a:spLocks noChangeShapeType="1"/>
            </p:cNvSpPr>
            <p:nvPr/>
          </p:nvSpPr>
          <p:spPr bwMode="auto">
            <a:xfrm>
              <a:off x="576" y="3408"/>
              <a:ext cx="1872" cy="0"/>
            </a:xfrm>
            <a:prstGeom prst="line">
              <a:avLst/>
            </a:prstGeom>
            <a:noFill/>
            <a:ln w="28575">
              <a:solidFill>
                <a:schemeClr val="tx1"/>
              </a:solidFill>
              <a:round/>
              <a:headEnd/>
              <a:tailEnd/>
            </a:ln>
            <a:effectLst/>
          </p:spPr>
          <p:txBody>
            <a:bodyPr wrap="none" anchor="ctr"/>
            <a:lstStyle/>
            <a:p>
              <a:endParaRPr lang="es-ES"/>
            </a:p>
          </p:txBody>
        </p:sp>
        <p:sp>
          <p:nvSpPr>
            <p:cNvPr id="11" name="Rectangle 13"/>
            <p:cNvSpPr>
              <a:spLocks noChangeArrowheads="1"/>
            </p:cNvSpPr>
            <p:nvPr/>
          </p:nvSpPr>
          <p:spPr bwMode="auto">
            <a:xfrm>
              <a:off x="720" y="2448"/>
              <a:ext cx="240" cy="960"/>
            </a:xfrm>
            <a:prstGeom prst="rect">
              <a:avLst/>
            </a:prstGeom>
            <a:noFill/>
            <a:ln w="9525">
              <a:solidFill>
                <a:schemeClr val="tx1"/>
              </a:solidFill>
              <a:miter lim="800000"/>
              <a:headEnd/>
              <a:tailEnd/>
            </a:ln>
            <a:effectLst/>
          </p:spPr>
          <p:txBody>
            <a:bodyPr wrap="none" anchor="ctr"/>
            <a:lstStyle/>
            <a:p>
              <a:endParaRPr lang="es-ES"/>
            </a:p>
          </p:txBody>
        </p:sp>
        <p:sp>
          <p:nvSpPr>
            <p:cNvPr id="12" name="Rectangle 14"/>
            <p:cNvSpPr>
              <a:spLocks noChangeArrowheads="1"/>
            </p:cNvSpPr>
            <p:nvPr/>
          </p:nvSpPr>
          <p:spPr bwMode="auto">
            <a:xfrm>
              <a:off x="960" y="2448"/>
              <a:ext cx="240" cy="960"/>
            </a:xfrm>
            <a:prstGeom prst="rect">
              <a:avLst/>
            </a:prstGeom>
            <a:noFill/>
            <a:ln w="9525">
              <a:solidFill>
                <a:schemeClr val="tx1"/>
              </a:solidFill>
              <a:miter lim="800000"/>
              <a:headEnd/>
              <a:tailEnd/>
            </a:ln>
            <a:effectLst/>
          </p:spPr>
          <p:txBody>
            <a:bodyPr wrap="none" anchor="ctr"/>
            <a:lstStyle/>
            <a:p>
              <a:endParaRPr lang="es-ES"/>
            </a:p>
          </p:txBody>
        </p:sp>
        <p:sp>
          <p:nvSpPr>
            <p:cNvPr id="13" name="Rectangle 15"/>
            <p:cNvSpPr>
              <a:spLocks noChangeArrowheads="1"/>
            </p:cNvSpPr>
            <p:nvPr/>
          </p:nvSpPr>
          <p:spPr bwMode="auto">
            <a:xfrm>
              <a:off x="1200" y="2448"/>
              <a:ext cx="240" cy="960"/>
            </a:xfrm>
            <a:prstGeom prst="rect">
              <a:avLst/>
            </a:prstGeom>
            <a:noFill/>
            <a:ln w="9525">
              <a:solidFill>
                <a:schemeClr val="tx1"/>
              </a:solidFill>
              <a:miter lim="800000"/>
              <a:headEnd/>
              <a:tailEnd/>
            </a:ln>
            <a:effectLst/>
          </p:spPr>
          <p:txBody>
            <a:bodyPr wrap="none" anchor="ctr"/>
            <a:lstStyle/>
            <a:p>
              <a:endParaRPr lang="es-ES"/>
            </a:p>
          </p:txBody>
        </p:sp>
        <p:sp>
          <p:nvSpPr>
            <p:cNvPr id="14" name="Rectangle 16"/>
            <p:cNvSpPr>
              <a:spLocks noChangeArrowheads="1"/>
            </p:cNvSpPr>
            <p:nvPr/>
          </p:nvSpPr>
          <p:spPr bwMode="auto">
            <a:xfrm>
              <a:off x="1440" y="2448"/>
              <a:ext cx="240" cy="960"/>
            </a:xfrm>
            <a:prstGeom prst="rect">
              <a:avLst/>
            </a:prstGeom>
            <a:noFill/>
            <a:ln w="9525">
              <a:solidFill>
                <a:schemeClr val="tx1"/>
              </a:solidFill>
              <a:miter lim="800000"/>
              <a:headEnd/>
              <a:tailEnd/>
            </a:ln>
            <a:effectLst/>
          </p:spPr>
          <p:txBody>
            <a:bodyPr wrap="none" anchor="ctr"/>
            <a:lstStyle/>
            <a:p>
              <a:endParaRPr lang="es-ES"/>
            </a:p>
          </p:txBody>
        </p:sp>
        <p:sp>
          <p:nvSpPr>
            <p:cNvPr id="15" name="Rectangle 17"/>
            <p:cNvSpPr>
              <a:spLocks noChangeArrowheads="1"/>
            </p:cNvSpPr>
            <p:nvPr/>
          </p:nvSpPr>
          <p:spPr bwMode="auto">
            <a:xfrm>
              <a:off x="1680" y="2448"/>
              <a:ext cx="240" cy="960"/>
            </a:xfrm>
            <a:prstGeom prst="rect">
              <a:avLst/>
            </a:prstGeom>
            <a:noFill/>
            <a:ln w="9525">
              <a:solidFill>
                <a:schemeClr val="tx1"/>
              </a:solidFill>
              <a:miter lim="800000"/>
              <a:headEnd/>
              <a:tailEnd/>
            </a:ln>
            <a:effectLst/>
          </p:spPr>
          <p:txBody>
            <a:bodyPr wrap="none" anchor="ctr"/>
            <a:lstStyle/>
            <a:p>
              <a:endParaRPr lang="es-ES"/>
            </a:p>
          </p:txBody>
        </p:sp>
        <p:sp>
          <p:nvSpPr>
            <p:cNvPr id="16" name="Rectangle 18"/>
            <p:cNvSpPr>
              <a:spLocks noChangeArrowheads="1"/>
            </p:cNvSpPr>
            <p:nvPr/>
          </p:nvSpPr>
          <p:spPr bwMode="auto">
            <a:xfrm>
              <a:off x="1920" y="2448"/>
              <a:ext cx="240" cy="960"/>
            </a:xfrm>
            <a:prstGeom prst="rect">
              <a:avLst/>
            </a:prstGeom>
            <a:noFill/>
            <a:ln w="9525">
              <a:solidFill>
                <a:schemeClr val="tx1"/>
              </a:solidFill>
              <a:miter lim="800000"/>
              <a:headEnd/>
              <a:tailEnd/>
            </a:ln>
            <a:effectLst/>
          </p:spPr>
          <p:txBody>
            <a:bodyPr wrap="none" anchor="ctr"/>
            <a:lstStyle/>
            <a:p>
              <a:endParaRPr lang="es-ES"/>
            </a:p>
          </p:txBody>
        </p:sp>
        <p:sp>
          <p:nvSpPr>
            <p:cNvPr id="17" name="Text Box 19"/>
            <p:cNvSpPr txBox="1">
              <a:spLocks noChangeArrowheads="1"/>
            </p:cNvSpPr>
            <p:nvPr/>
          </p:nvSpPr>
          <p:spPr bwMode="auto">
            <a:xfrm>
              <a:off x="422" y="3303"/>
              <a:ext cx="180" cy="212"/>
            </a:xfrm>
            <a:prstGeom prst="rect">
              <a:avLst/>
            </a:prstGeom>
            <a:noFill/>
            <a:ln w="9525">
              <a:noFill/>
              <a:miter lim="800000"/>
              <a:headEnd/>
              <a:tailEnd/>
            </a:ln>
            <a:effectLst/>
          </p:spPr>
          <p:txBody>
            <a:bodyPr wrap="none">
              <a:spAutoFit/>
            </a:bodyPr>
            <a:lstStyle/>
            <a:p>
              <a:r>
                <a:rPr lang="en-GB" sz="1600"/>
                <a:t>0</a:t>
              </a:r>
            </a:p>
          </p:txBody>
        </p:sp>
        <p:sp>
          <p:nvSpPr>
            <p:cNvPr id="18" name="Text Box 20"/>
            <p:cNvSpPr txBox="1">
              <a:spLocks noChangeArrowheads="1"/>
            </p:cNvSpPr>
            <p:nvPr/>
          </p:nvSpPr>
          <p:spPr bwMode="auto">
            <a:xfrm>
              <a:off x="422" y="2400"/>
              <a:ext cx="180" cy="212"/>
            </a:xfrm>
            <a:prstGeom prst="rect">
              <a:avLst/>
            </a:prstGeom>
            <a:noFill/>
            <a:ln w="9525">
              <a:noFill/>
              <a:miter lim="800000"/>
              <a:headEnd/>
              <a:tailEnd/>
            </a:ln>
            <a:effectLst/>
          </p:spPr>
          <p:txBody>
            <a:bodyPr wrap="none">
              <a:spAutoFit/>
            </a:bodyPr>
            <a:lstStyle/>
            <a:p>
              <a:r>
                <a:rPr lang="en-GB" sz="1600"/>
                <a:t>1</a:t>
              </a:r>
            </a:p>
          </p:txBody>
        </p:sp>
        <p:sp>
          <p:nvSpPr>
            <p:cNvPr id="19" name="Text Box 21"/>
            <p:cNvSpPr txBox="1">
              <a:spLocks noChangeArrowheads="1"/>
            </p:cNvSpPr>
            <p:nvPr/>
          </p:nvSpPr>
          <p:spPr bwMode="auto">
            <a:xfrm>
              <a:off x="720" y="3456"/>
              <a:ext cx="1680" cy="212"/>
            </a:xfrm>
            <a:prstGeom prst="rect">
              <a:avLst/>
            </a:prstGeom>
            <a:noFill/>
            <a:ln w="9525">
              <a:noFill/>
              <a:miter lim="800000"/>
              <a:headEnd/>
              <a:tailEnd/>
            </a:ln>
            <a:effectLst/>
          </p:spPr>
          <p:txBody>
            <a:bodyPr>
              <a:spAutoFit/>
            </a:bodyPr>
            <a:lstStyle/>
            <a:p>
              <a:r>
                <a:rPr lang="en-GB" sz="1600"/>
                <a:t> 1      2     3     4      5     6  ... </a:t>
              </a:r>
            </a:p>
          </p:txBody>
        </p:sp>
      </p:grpSp>
      <p:grpSp>
        <p:nvGrpSpPr>
          <p:cNvPr id="20" name="Group 22"/>
          <p:cNvGrpSpPr>
            <a:grpSpLocks/>
          </p:cNvGrpSpPr>
          <p:nvPr/>
        </p:nvGrpSpPr>
        <p:grpSpPr bwMode="auto">
          <a:xfrm>
            <a:off x="4616425" y="3897333"/>
            <a:ext cx="3886201" cy="2319338"/>
            <a:chOff x="2880" y="2208"/>
            <a:chExt cx="2448" cy="1461"/>
          </a:xfrm>
        </p:grpSpPr>
        <p:sp>
          <p:nvSpPr>
            <p:cNvPr id="21" name="Text Box 23"/>
            <p:cNvSpPr txBox="1">
              <a:spLocks noChangeArrowheads="1"/>
            </p:cNvSpPr>
            <p:nvPr/>
          </p:nvSpPr>
          <p:spPr bwMode="auto">
            <a:xfrm>
              <a:off x="2880" y="3264"/>
              <a:ext cx="180" cy="212"/>
            </a:xfrm>
            <a:prstGeom prst="rect">
              <a:avLst/>
            </a:prstGeom>
            <a:noFill/>
            <a:ln w="9525">
              <a:noFill/>
              <a:miter lim="800000"/>
              <a:headEnd/>
              <a:tailEnd/>
            </a:ln>
            <a:effectLst/>
          </p:spPr>
          <p:txBody>
            <a:bodyPr wrap="none">
              <a:spAutoFit/>
            </a:bodyPr>
            <a:lstStyle/>
            <a:p>
              <a:r>
                <a:rPr lang="en-GB" sz="1600"/>
                <a:t>0</a:t>
              </a:r>
            </a:p>
          </p:txBody>
        </p:sp>
        <p:grpSp>
          <p:nvGrpSpPr>
            <p:cNvPr id="22" name="Group 24"/>
            <p:cNvGrpSpPr>
              <a:grpSpLocks/>
            </p:cNvGrpSpPr>
            <p:nvPr/>
          </p:nvGrpSpPr>
          <p:grpSpPr bwMode="auto">
            <a:xfrm>
              <a:off x="3120" y="2208"/>
              <a:ext cx="2208" cy="1461"/>
              <a:chOff x="3120" y="2208"/>
              <a:chExt cx="2208" cy="1461"/>
            </a:xfrm>
          </p:grpSpPr>
          <p:sp>
            <p:nvSpPr>
              <p:cNvPr id="23" name="Line 25"/>
              <p:cNvSpPr>
                <a:spLocks noChangeShapeType="1"/>
              </p:cNvSpPr>
              <p:nvPr/>
            </p:nvSpPr>
            <p:spPr bwMode="auto">
              <a:xfrm>
                <a:off x="3408" y="2208"/>
                <a:ext cx="0" cy="1248"/>
              </a:xfrm>
              <a:prstGeom prst="line">
                <a:avLst/>
              </a:prstGeom>
              <a:noFill/>
              <a:ln w="28575">
                <a:solidFill>
                  <a:schemeClr val="tx1"/>
                </a:solidFill>
                <a:round/>
                <a:headEnd/>
                <a:tailEnd/>
              </a:ln>
              <a:effectLst/>
            </p:spPr>
            <p:txBody>
              <a:bodyPr wrap="none" anchor="ctr"/>
              <a:lstStyle/>
              <a:p>
                <a:endParaRPr lang="es-ES"/>
              </a:p>
            </p:txBody>
          </p:sp>
          <p:sp>
            <p:nvSpPr>
              <p:cNvPr id="24" name="Line 26"/>
              <p:cNvSpPr>
                <a:spLocks noChangeShapeType="1"/>
              </p:cNvSpPr>
              <p:nvPr/>
            </p:nvSpPr>
            <p:spPr bwMode="auto">
              <a:xfrm>
                <a:off x="3120" y="3360"/>
                <a:ext cx="2208" cy="0"/>
              </a:xfrm>
              <a:prstGeom prst="line">
                <a:avLst/>
              </a:prstGeom>
              <a:noFill/>
              <a:ln w="28575">
                <a:solidFill>
                  <a:schemeClr val="tx1"/>
                </a:solidFill>
                <a:round/>
                <a:headEnd/>
                <a:tailEnd/>
              </a:ln>
              <a:effectLst/>
            </p:spPr>
            <p:txBody>
              <a:bodyPr wrap="none" anchor="ctr"/>
              <a:lstStyle/>
              <a:p>
                <a:endParaRPr lang="es-ES"/>
              </a:p>
            </p:txBody>
          </p:sp>
          <p:sp>
            <p:nvSpPr>
              <p:cNvPr id="25" name="Line 27"/>
              <p:cNvSpPr>
                <a:spLocks noChangeShapeType="1"/>
              </p:cNvSpPr>
              <p:nvPr/>
            </p:nvSpPr>
            <p:spPr bwMode="auto">
              <a:xfrm>
                <a:off x="3408" y="2400"/>
                <a:ext cx="288" cy="0"/>
              </a:xfrm>
              <a:prstGeom prst="line">
                <a:avLst/>
              </a:prstGeom>
              <a:noFill/>
              <a:ln w="9525">
                <a:solidFill>
                  <a:schemeClr val="tx1"/>
                </a:solidFill>
                <a:round/>
                <a:headEnd/>
                <a:tailEnd/>
              </a:ln>
              <a:effectLst/>
            </p:spPr>
            <p:txBody>
              <a:bodyPr wrap="none" anchor="ctr"/>
              <a:lstStyle/>
              <a:p>
                <a:endParaRPr lang="es-ES"/>
              </a:p>
            </p:txBody>
          </p:sp>
          <p:sp>
            <p:nvSpPr>
              <p:cNvPr id="26" name="Line 28"/>
              <p:cNvSpPr>
                <a:spLocks noChangeShapeType="1"/>
              </p:cNvSpPr>
              <p:nvPr/>
            </p:nvSpPr>
            <p:spPr bwMode="auto">
              <a:xfrm>
                <a:off x="3696" y="2400"/>
                <a:ext cx="480" cy="960"/>
              </a:xfrm>
              <a:prstGeom prst="line">
                <a:avLst/>
              </a:prstGeom>
              <a:noFill/>
              <a:ln w="9525">
                <a:solidFill>
                  <a:schemeClr val="tx1"/>
                </a:solidFill>
                <a:round/>
                <a:headEnd/>
                <a:tailEnd/>
              </a:ln>
              <a:effectLst/>
            </p:spPr>
            <p:txBody>
              <a:bodyPr wrap="none" anchor="ctr"/>
              <a:lstStyle/>
              <a:p>
                <a:endParaRPr lang="es-ES"/>
              </a:p>
            </p:txBody>
          </p:sp>
          <p:sp>
            <p:nvSpPr>
              <p:cNvPr id="27" name="Line 29"/>
              <p:cNvSpPr>
                <a:spLocks noChangeShapeType="1"/>
              </p:cNvSpPr>
              <p:nvPr/>
            </p:nvSpPr>
            <p:spPr bwMode="auto">
              <a:xfrm flipV="1">
                <a:off x="3792" y="2352"/>
                <a:ext cx="384" cy="1008"/>
              </a:xfrm>
              <a:prstGeom prst="line">
                <a:avLst/>
              </a:prstGeom>
              <a:noFill/>
              <a:ln w="9525">
                <a:solidFill>
                  <a:schemeClr val="tx1"/>
                </a:solidFill>
                <a:round/>
                <a:headEnd/>
                <a:tailEnd/>
              </a:ln>
              <a:effectLst/>
            </p:spPr>
            <p:txBody>
              <a:bodyPr wrap="none" anchor="ctr"/>
              <a:lstStyle/>
              <a:p>
                <a:endParaRPr lang="es-ES"/>
              </a:p>
            </p:txBody>
          </p:sp>
          <p:sp>
            <p:nvSpPr>
              <p:cNvPr id="28" name="Line 30"/>
              <p:cNvSpPr>
                <a:spLocks noChangeShapeType="1"/>
              </p:cNvSpPr>
              <p:nvPr/>
            </p:nvSpPr>
            <p:spPr bwMode="auto">
              <a:xfrm>
                <a:off x="4176" y="2352"/>
                <a:ext cx="288" cy="0"/>
              </a:xfrm>
              <a:prstGeom prst="line">
                <a:avLst/>
              </a:prstGeom>
              <a:noFill/>
              <a:ln w="9525">
                <a:solidFill>
                  <a:schemeClr val="tx1"/>
                </a:solidFill>
                <a:round/>
                <a:headEnd/>
                <a:tailEnd/>
              </a:ln>
              <a:effectLst/>
            </p:spPr>
            <p:txBody>
              <a:bodyPr wrap="none" anchor="ctr"/>
              <a:lstStyle/>
              <a:p>
                <a:endParaRPr lang="es-ES"/>
              </a:p>
            </p:txBody>
          </p:sp>
          <p:sp>
            <p:nvSpPr>
              <p:cNvPr id="29" name="Line 31"/>
              <p:cNvSpPr>
                <a:spLocks noChangeShapeType="1"/>
              </p:cNvSpPr>
              <p:nvPr/>
            </p:nvSpPr>
            <p:spPr bwMode="auto">
              <a:xfrm>
                <a:off x="4464" y="2352"/>
                <a:ext cx="432" cy="1008"/>
              </a:xfrm>
              <a:prstGeom prst="line">
                <a:avLst/>
              </a:prstGeom>
              <a:noFill/>
              <a:ln w="9525">
                <a:solidFill>
                  <a:schemeClr val="tx1"/>
                </a:solidFill>
                <a:round/>
                <a:headEnd/>
                <a:tailEnd/>
              </a:ln>
              <a:effectLst/>
            </p:spPr>
            <p:txBody>
              <a:bodyPr wrap="none" anchor="ctr"/>
              <a:lstStyle/>
              <a:p>
                <a:endParaRPr lang="es-ES"/>
              </a:p>
            </p:txBody>
          </p:sp>
          <p:sp>
            <p:nvSpPr>
              <p:cNvPr id="30" name="Line 32"/>
              <p:cNvSpPr>
                <a:spLocks noChangeShapeType="1"/>
              </p:cNvSpPr>
              <p:nvPr/>
            </p:nvSpPr>
            <p:spPr bwMode="auto">
              <a:xfrm flipV="1">
                <a:off x="4560" y="2352"/>
                <a:ext cx="384" cy="1008"/>
              </a:xfrm>
              <a:prstGeom prst="line">
                <a:avLst/>
              </a:prstGeom>
              <a:noFill/>
              <a:ln w="9525">
                <a:solidFill>
                  <a:schemeClr val="tx1"/>
                </a:solidFill>
                <a:round/>
                <a:headEnd/>
                <a:tailEnd/>
              </a:ln>
              <a:effectLst/>
            </p:spPr>
            <p:txBody>
              <a:bodyPr wrap="none" anchor="ctr"/>
              <a:lstStyle/>
              <a:p>
                <a:endParaRPr lang="es-ES"/>
              </a:p>
            </p:txBody>
          </p:sp>
          <p:sp>
            <p:nvSpPr>
              <p:cNvPr id="31" name="Line 33"/>
              <p:cNvSpPr>
                <a:spLocks noChangeShapeType="1"/>
              </p:cNvSpPr>
              <p:nvPr/>
            </p:nvSpPr>
            <p:spPr bwMode="auto">
              <a:xfrm>
                <a:off x="4944" y="2352"/>
                <a:ext cx="240" cy="0"/>
              </a:xfrm>
              <a:prstGeom prst="line">
                <a:avLst/>
              </a:prstGeom>
              <a:noFill/>
              <a:ln w="9525">
                <a:solidFill>
                  <a:schemeClr val="tx1"/>
                </a:solidFill>
                <a:round/>
                <a:headEnd/>
                <a:tailEnd/>
              </a:ln>
              <a:effectLst/>
            </p:spPr>
            <p:txBody>
              <a:bodyPr wrap="none" anchor="ctr"/>
              <a:lstStyle/>
              <a:p>
                <a:endParaRPr lang="es-ES"/>
              </a:p>
            </p:txBody>
          </p:sp>
          <p:sp>
            <p:nvSpPr>
              <p:cNvPr id="32" name="Text Box 34"/>
              <p:cNvSpPr txBox="1">
                <a:spLocks noChangeArrowheads="1"/>
              </p:cNvSpPr>
              <p:nvPr/>
            </p:nvSpPr>
            <p:spPr bwMode="auto">
              <a:xfrm>
                <a:off x="3120" y="2352"/>
                <a:ext cx="180" cy="212"/>
              </a:xfrm>
              <a:prstGeom prst="rect">
                <a:avLst/>
              </a:prstGeom>
              <a:noFill/>
              <a:ln w="9525">
                <a:noFill/>
                <a:miter lim="800000"/>
                <a:headEnd/>
                <a:tailEnd/>
              </a:ln>
              <a:effectLst/>
            </p:spPr>
            <p:txBody>
              <a:bodyPr wrap="none">
                <a:spAutoFit/>
              </a:bodyPr>
              <a:lstStyle/>
              <a:p>
                <a:r>
                  <a:rPr lang="en-GB" sz="1600"/>
                  <a:t>1</a:t>
                </a:r>
              </a:p>
            </p:txBody>
          </p:sp>
          <p:sp>
            <p:nvSpPr>
              <p:cNvPr id="33" name="Text Box 35"/>
              <p:cNvSpPr txBox="1">
                <a:spLocks noChangeArrowheads="1"/>
              </p:cNvSpPr>
              <p:nvPr/>
            </p:nvSpPr>
            <p:spPr bwMode="auto">
              <a:xfrm>
                <a:off x="3360" y="3456"/>
                <a:ext cx="1861" cy="213"/>
              </a:xfrm>
              <a:prstGeom prst="rect">
                <a:avLst/>
              </a:prstGeom>
              <a:noFill/>
              <a:ln w="9525">
                <a:noFill/>
                <a:miter lim="800000"/>
                <a:headEnd/>
                <a:tailEnd/>
              </a:ln>
              <a:effectLst/>
            </p:spPr>
            <p:txBody>
              <a:bodyPr wrap="none">
                <a:spAutoFit/>
              </a:bodyPr>
              <a:lstStyle/>
              <a:p>
                <a:r>
                  <a:rPr lang="en-GB" sz="1600" dirty="0" smtClean="0"/>
                  <a:t>Young         Middle Age      Old</a:t>
                </a:r>
                <a:endParaRPr lang="en-GB" sz="16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33</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2212465"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Fuzzy Sets</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1785938"/>
            <a:ext cx="7961312" cy="3571875"/>
          </a:xfrm>
          <a:noFill/>
        </p:spPr>
        <p:txBody>
          <a:bodyPr/>
          <a:lstStyle/>
          <a:p>
            <a:pPr marL="609600" indent="-609600" eaLnBrk="1" hangingPunct="1"/>
            <a:r>
              <a:rPr lang="en-US" sz="2800" dirty="0" smtClean="0">
                <a:solidFill>
                  <a:srgbClr val="FFCC00"/>
                </a:solidFill>
              </a:rPr>
              <a:t>Traditionally used in control systems</a:t>
            </a: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grpSp>
        <p:nvGrpSpPr>
          <p:cNvPr id="2" name="66 Grupo"/>
          <p:cNvGrpSpPr/>
          <p:nvPr/>
        </p:nvGrpSpPr>
        <p:grpSpPr>
          <a:xfrm>
            <a:off x="928662" y="2643182"/>
            <a:ext cx="7407275" cy="2370138"/>
            <a:chOff x="1214438" y="2724150"/>
            <a:chExt cx="7407275" cy="2370138"/>
          </a:xfrm>
        </p:grpSpPr>
        <p:sp>
          <p:nvSpPr>
            <p:cNvPr id="145411" name="AutoShape 3"/>
            <p:cNvSpPr>
              <a:spLocks noChangeAspect="1" noChangeArrowheads="1" noTextEdit="1"/>
            </p:cNvSpPr>
            <p:nvPr/>
          </p:nvSpPr>
          <p:spPr bwMode="auto">
            <a:xfrm>
              <a:off x="1214438" y="2724150"/>
              <a:ext cx="7407275" cy="235267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ES"/>
            </a:p>
          </p:txBody>
        </p:sp>
        <p:sp>
          <p:nvSpPr>
            <p:cNvPr id="145414" name="Freeform 6"/>
            <p:cNvSpPr>
              <a:spLocks/>
            </p:cNvSpPr>
            <p:nvPr/>
          </p:nvSpPr>
          <p:spPr bwMode="auto">
            <a:xfrm>
              <a:off x="3763963" y="3379788"/>
              <a:ext cx="1527175" cy="1336675"/>
            </a:xfrm>
            <a:custGeom>
              <a:avLst/>
              <a:gdLst/>
              <a:ahLst/>
              <a:cxnLst>
                <a:cxn ang="0">
                  <a:pos x="0" y="842"/>
                </a:cxn>
                <a:cxn ang="0">
                  <a:pos x="481" y="0"/>
                </a:cxn>
                <a:cxn ang="0">
                  <a:pos x="962" y="842"/>
                </a:cxn>
              </a:cxnLst>
              <a:rect l="0" t="0" r="r" b="b"/>
              <a:pathLst>
                <a:path w="962" h="842">
                  <a:moveTo>
                    <a:pt x="0" y="842"/>
                  </a:moveTo>
                  <a:lnTo>
                    <a:pt x="481" y="0"/>
                  </a:lnTo>
                  <a:lnTo>
                    <a:pt x="962" y="842"/>
                  </a:lnTo>
                </a:path>
              </a:pathLst>
            </a:custGeom>
            <a:no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416" name="Freeform 8"/>
            <p:cNvSpPr>
              <a:spLocks/>
            </p:cNvSpPr>
            <p:nvPr/>
          </p:nvSpPr>
          <p:spPr bwMode="auto">
            <a:xfrm>
              <a:off x="3011488" y="3373438"/>
              <a:ext cx="1527175" cy="1336675"/>
            </a:xfrm>
            <a:custGeom>
              <a:avLst/>
              <a:gdLst/>
              <a:ahLst/>
              <a:cxnLst>
                <a:cxn ang="0">
                  <a:pos x="0" y="842"/>
                </a:cxn>
                <a:cxn ang="0">
                  <a:pos x="481" y="0"/>
                </a:cxn>
                <a:cxn ang="0">
                  <a:pos x="962" y="842"/>
                </a:cxn>
              </a:cxnLst>
              <a:rect l="0" t="0" r="r" b="b"/>
              <a:pathLst>
                <a:path w="962" h="842">
                  <a:moveTo>
                    <a:pt x="0" y="842"/>
                  </a:moveTo>
                  <a:lnTo>
                    <a:pt x="481" y="0"/>
                  </a:lnTo>
                  <a:lnTo>
                    <a:pt x="962" y="842"/>
                  </a:lnTo>
                </a:path>
              </a:pathLst>
            </a:custGeom>
            <a:no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418" name="Freeform 10"/>
            <p:cNvSpPr>
              <a:spLocks/>
            </p:cNvSpPr>
            <p:nvPr/>
          </p:nvSpPr>
          <p:spPr bwMode="auto">
            <a:xfrm>
              <a:off x="1485901" y="3373438"/>
              <a:ext cx="2289175" cy="1336675"/>
            </a:xfrm>
            <a:custGeom>
              <a:avLst/>
              <a:gdLst/>
              <a:ahLst/>
              <a:cxnLst>
                <a:cxn ang="0">
                  <a:pos x="0" y="842"/>
                </a:cxn>
                <a:cxn ang="0">
                  <a:pos x="0" y="0"/>
                </a:cxn>
                <a:cxn ang="0">
                  <a:pos x="961" y="0"/>
                </a:cxn>
                <a:cxn ang="0">
                  <a:pos x="1442" y="842"/>
                </a:cxn>
              </a:cxnLst>
              <a:rect l="0" t="0" r="r" b="b"/>
              <a:pathLst>
                <a:path w="1442" h="842">
                  <a:moveTo>
                    <a:pt x="0" y="842"/>
                  </a:moveTo>
                  <a:lnTo>
                    <a:pt x="0" y="0"/>
                  </a:lnTo>
                  <a:lnTo>
                    <a:pt x="961" y="0"/>
                  </a:lnTo>
                  <a:lnTo>
                    <a:pt x="1442" y="842"/>
                  </a:lnTo>
                </a:path>
              </a:pathLst>
            </a:custGeom>
            <a:no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420" name="Freeform 12"/>
            <p:cNvSpPr>
              <a:spLocks/>
            </p:cNvSpPr>
            <p:nvPr/>
          </p:nvSpPr>
          <p:spPr bwMode="auto">
            <a:xfrm>
              <a:off x="4538663" y="3373438"/>
              <a:ext cx="1906588" cy="1336675"/>
            </a:xfrm>
            <a:custGeom>
              <a:avLst/>
              <a:gdLst/>
              <a:ahLst/>
              <a:cxnLst>
                <a:cxn ang="0">
                  <a:pos x="0" y="842"/>
                </a:cxn>
                <a:cxn ang="0">
                  <a:pos x="480" y="0"/>
                </a:cxn>
                <a:cxn ang="0">
                  <a:pos x="1201" y="0"/>
                </a:cxn>
                <a:cxn ang="0">
                  <a:pos x="1201" y="842"/>
                </a:cxn>
              </a:cxnLst>
              <a:rect l="0" t="0" r="r" b="b"/>
              <a:pathLst>
                <a:path w="1201" h="842">
                  <a:moveTo>
                    <a:pt x="0" y="842"/>
                  </a:moveTo>
                  <a:lnTo>
                    <a:pt x="480" y="0"/>
                  </a:lnTo>
                  <a:lnTo>
                    <a:pt x="1201" y="0"/>
                  </a:lnTo>
                  <a:lnTo>
                    <a:pt x="1201" y="842"/>
                  </a:lnTo>
                </a:path>
              </a:pathLst>
            </a:custGeom>
            <a:no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422" name="Freeform 14"/>
            <p:cNvSpPr>
              <a:spLocks/>
            </p:cNvSpPr>
            <p:nvPr/>
          </p:nvSpPr>
          <p:spPr bwMode="auto">
            <a:xfrm>
              <a:off x="3011488" y="4041775"/>
              <a:ext cx="763588" cy="668338"/>
            </a:xfrm>
            <a:custGeom>
              <a:avLst/>
              <a:gdLst/>
              <a:ahLst/>
              <a:cxnLst>
                <a:cxn ang="0">
                  <a:pos x="0" y="421"/>
                </a:cxn>
                <a:cxn ang="0">
                  <a:pos x="241" y="0"/>
                </a:cxn>
                <a:cxn ang="0">
                  <a:pos x="481" y="421"/>
                </a:cxn>
              </a:cxnLst>
              <a:rect l="0" t="0" r="r" b="b"/>
              <a:pathLst>
                <a:path w="481" h="421">
                  <a:moveTo>
                    <a:pt x="0" y="421"/>
                  </a:moveTo>
                  <a:lnTo>
                    <a:pt x="241" y="0"/>
                  </a:lnTo>
                  <a:lnTo>
                    <a:pt x="481" y="421"/>
                  </a:lnTo>
                </a:path>
              </a:pathLst>
            </a:custGeom>
            <a:no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424" name="Freeform 16"/>
            <p:cNvSpPr>
              <a:spLocks/>
            </p:cNvSpPr>
            <p:nvPr/>
          </p:nvSpPr>
          <p:spPr bwMode="auto">
            <a:xfrm>
              <a:off x="3775076" y="4041775"/>
              <a:ext cx="763588" cy="668338"/>
            </a:xfrm>
            <a:custGeom>
              <a:avLst/>
              <a:gdLst/>
              <a:ahLst/>
              <a:cxnLst>
                <a:cxn ang="0">
                  <a:pos x="0" y="421"/>
                </a:cxn>
                <a:cxn ang="0">
                  <a:pos x="240" y="0"/>
                </a:cxn>
                <a:cxn ang="0">
                  <a:pos x="481" y="421"/>
                </a:cxn>
              </a:cxnLst>
              <a:rect l="0" t="0" r="r" b="b"/>
              <a:pathLst>
                <a:path w="481" h="421">
                  <a:moveTo>
                    <a:pt x="0" y="421"/>
                  </a:moveTo>
                  <a:lnTo>
                    <a:pt x="240" y="0"/>
                  </a:lnTo>
                  <a:lnTo>
                    <a:pt x="481" y="421"/>
                  </a:lnTo>
                </a:path>
              </a:pathLst>
            </a:custGeom>
            <a:no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426" name="Freeform 18"/>
            <p:cNvSpPr>
              <a:spLocks/>
            </p:cNvSpPr>
            <p:nvPr/>
          </p:nvSpPr>
          <p:spPr bwMode="auto">
            <a:xfrm>
              <a:off x="4538663" y="4041775"/>
              <a:ext cx="762000" cy="668338"/>
            </a:xfrm>
            <a:custGeom>
              <a:avLst/>
              <a:gdLst/>
              <a:ahLst/>
              <a:cxnLst>
                <a:cxn ang="0">
                  <a:pos x="0" y="421"/>
                </a:cxn>
                <a:cxn ang="0">
                  <a:pos x="240" y="0"/>
                </a:cxn>
                <a:cxn ang="0">
                  <a:pos x="480" y="421"/>
                </a:cxn>
              </a:cxnLst>
              <a:rect l="0" t="0" r="r" b="b"/>
              <a:pathLst>
                <a:path w="480" h="421">
                  <a:moveTo>
                    <a:pt x="0" y="421"/>
                  </a:moveTo>
                  <a:lnTo>
                    <a:pt x="240" y="0"/>
                  </a:lnTo>
                  <a:lnTo>
                    <a:pt x="480" y="421"/>
                  </a:lnTo>
                </a:path>
              </a:pathLst>
            </a:custGeom>
            <a:no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427" name="Rectangle 19"/>
            <p:cNvSpPr>
              <a:spLocks noChangeArrowheads="1"/>
            </p:cNvSpPr>
            <p:nvPr/>
          </p:nvSpPr>
          <p:spPr bwMode="auto">
            <a:xfrm>
              <a:off x="1295401" y="4640263"/>
              <a:ext cx="171450"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000000"/>
                  </a:solidFill>
                  <a:effectLst/>
                  <a:latin typeface="Times" charset="0"/>
                </a:rPr>
                <a:t>0</a:t>
              </a:r>
              <a:endParaRPr kumimoji="0" lang="es-ES" sz="1800" b="0" i="0" u="none" strike="noStrike" cap="none" normalizeH="0" baseline="0" smtClean="0">
                <a:ln>
                  <a:noFill/>
                </a:ln>
                <a:solidFill>
                  <a:schemeClr val="tx1"/>
                </a:solidFill>
                <a:effectLst/>
                <a:latin typeface="Arial" pitchFamily="34" charset="0"/>
              </a:endParaRPr>
            </a:p>
          </p:txBody>
        </p:sp>
        <p:sp>
          <p:nvSpPr>
            <p:cNvPr id="145428" name="Rectangle 20"/>
            <p:cNvSpPr>
              <a:spLocks noChangeArrowheads="1"/>
            </p:cNvSpPr>
            <p:nvPr/>
          </p:nvSpPr>
          <p:spPr bwMode="auto">
            <a:xfrm>
              <a:off x="1295401" y="3303588"/>
              <a:ext cx="171450"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000000"/>
                  </a:solidFill>
                  <a:effectLst/>
                  <a:latin typeface="Times" charset="0"/>
                </a:rPr>
                <a:t>1</a:t>
              </a:r>
              <a:endParaRPr kumimoji="0" lang="es-ES" sz="1800" b="0" i="0" u="none" strike="noStrike" cap="none" normalizeH="0" baseline="0" smtClean="0">
                <a:ln>
                  <a:noFill/>
                </a:ln>
                <a:solidFill>
                  <a:schemeClr val="tx1"/>
                </a:solidFill>
                <a:effectLst/>
                <a:latin typeface="Arial" pitchFamily="34" charset="0"/>
              </a:endParaRPr>
            </a:p>
          </p:txBody>
        </p:sp>
        <p:sp>
          <p:nvSpPr>
            <p:cNvPr id="145429" name="Rectangle 21"/>
            <p:cNvSpPr>
              <a:spLocks noChangeArrowheads="1"/>
            </p:cNvSpPr>
            <p:nvPr/>
          </p:nvSpPr>
          <p:spPr bwMode="auto">
            <a:xfrm>
              <a:off x="3489326" y="3017838"/>
              <a:ext cx="655638"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rgbClr val="000000"/>
                  </a:solidFill>
                  <a:effectLst/>
                  <a:latin typeface="Times" charset="0"/>
                </a:rPr>
                <a:t>Normal</a:t>
              </a:r>
              <a:endParaRPr kumimoji="0" lang="es-ES" sz="1800" b="0" i="0" u="none" strike="noStrike" cap="none" normalizeH="0" baseline="0" dirty="0" smtClean="0">
                <a:ln>
                  <a:noFill/>
                </a:ln>
                <a:solidFill>
                  <a:schemeClr val="tx1"/>
                </a:solidFill>
                <a:effectLst/>
                <a:latin typeface="Arial" pitchFamily="34" charset="0"/>
              </a:endParaRPr>
            </a:p>
          </p:txBody>
        </p:sp>
        <p:sp>
          <p:nvSpPr>
            <p:cNvPr id="145430" name="Rectangle 22"/>
            <p:cNvSpPr>
              <a:spLocks noChangeArrowheads="1"/>
            </p:cNvSpPr>
            <p:nvPr/>
          </p:nvSpPr>
          <p:spPr bwMode="auto">
            <a:xfrm>
              <a:off x="1676401" y="4830763"/>
              <a:ext cx="266700"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000000"/>
                  </a:solidFill>
                  <a:effectLst/>
                  <a:latin typeface="Times" charset="0"/>
                </a:rPr>
                <a:t>32</a:t>
              </a:r>
              <a:endParaRPr kumimoji="0" lang="es-ES" sz="1800" b="0" i="0" u="none" strike="noStrike" cap="none" normalizeH="0" baseline="0" smtClean="0">
                <a:ln>
                  <a:noFill/>
                </a:ln>
                <a:solidFill>
                  <a:schemeClr val="tx1"/>
                </a:solidFill>
                <a:effectLst/>
                <a:latin typeface="Arial" pitchFamily="34" charset="0"/>
              </a:endParaRPr>
            </a:p>
          </p:txBody>
        </p:sp>
        <p:sp>
          <p:nvSpPr>
            <p:cNvPr id="145431" name="Rectangle 23"/>
            <p:cNvSpPr>
              <a:spLocks noChangeArrowheads="1"/>
            </p:cNvSpPr>
            <p:nvPr/>
          </p:nvSpPr>
          <p:spPr bwMode="auto">
            <a:xfrm>
              <a:off x="2916238" y="4830763"/>
              <a:ext cx="266700"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000000"/>
                  </a:solidFill>
                  <a:effectLst/>
                  <a:latin typeface="Times" charset="0"/>
                </a:rPr>
                <a:t>34</a:t>
              </a:r>
              <a:endParaRPr kumimoji="0" lang="es-ES" sz="1800" b="0" i="0" u="none" strike="noStrike" cap="none" normalizeH="0" baseline="0" smtClean="0">
                <a:ln>
                  <a:noFill/>
                </a:ln>
                <a:solidFill>
                  <a:schemeClr val="tx1"/>
                </a:solidFill>
                <a:effectLst/>
                <a:latin typeface="Arial" pitchFamily="34" charset="0"/>
              </a:endParaRPr>
            </a:p>
          </p:txBody>
        </p:sp>
        <p:sp>
          <p:nvSpPr>
            <p:cNvPr id="145432" name="Rectangle 24"/>
            <p:cNvSpPr>
              <a:spLocks noChangeArrowheads="1"/>
            </p:cNvSpPr>
            <p:nvPr/>
          </p:nvSpPr>
          <p:spPr bwMode="auto">
            <a:xfrm>
              <a:off x="3679826" y="4830763"/>
              <a:ext cx="266700"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000000"/>
                  </a:solidFill>
                  <a:effectLst/>
                  <a:latin typeface="Times" charset="0"/>
                </a:rPr>
                <a:t>36</a:t>
              </a:r>
              <a:endParaRPr kumimoji="0" lang="es-ES" sz="1800" b="0" i="0" u="none" strike="noStrike" cap="none" normalizeH="0" baseline="0" smtClean="0">
                <a:ln>
                  <a:noFill/>
                </a:ln>
                <a:solidFill>
                  <a:schemeClr val="tx1"/>
                </a:solidFill>
                <a:effectLst/>
                <a:latin typeface="Arial" pitchFamily="34" charset="0"/>
              </a:endParaRPr>
            </a:p>
          </p:txBody>
        </p:sp>
        <p:sp>
          <p:nvSpPr>
            <p:cNvPr id="145433" name="Rectangle 25"/>
            <p:cNvSpPr>
              <a:spLocks noChangeArrowheads="1"/>
            </p:cNvSpPr>
            <p:nvPr/>
          </p:nvSpPr>
          <p:spPr bwMode="auto">
            <a:xfrm>
              <a:off x="4441826" y="4830763"/>
              <a:ext cx="266700"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000000"/>
                  </a:solidFill>
                  <a:effectLst/>
                  <a:latin typeface="Times" charset="0"/>
                </a:rPr>
                <a:t>38</a:t>
              </a:r>
              <a:endParaRPr kumimoji="0" lang="es-ES" sz="1800" b="0" i="0" u="none" strike="noStrike" cap="none" normalizeH="0" baseline="0" smtClean="0">
                <a:ln>
                  <a:noFill/>
                </a:ln>
                <a:solidFill>
                  <a:schemeClr val="tx1"/>
                </a:solidFill>
                <a:effectLst/>
                <a:latin typeface="Arial" pitchFamily="34" charset="0"/>
              </a:endParaRPr>
            </a:p>
          </p:txBody>
        </p:sp>
        <p:sp>
          <p:nvSpPr>
            <p:cNvPr id="145434" name="Rectangle 26"/>
            <p:cNvSpPr>
              <a:spLocks noChangeArrowheads="1"/>
            </p:cNvSpPr>
            <p:nvPr/>
          </p:nvSpPr>
          <p:spPr bwMode="auto">
            <a:xfrm>
              <a:off x="5205413" y="4830763"/>
              <a:ext cx="266700"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000000"/>
                  </a:solidFill>
                  <a:effectLst/>
                  <a:latin typeface="Times" charset="0"/>
                </a:rPr>
                <a:t>40</a:t>
              </a:r>
              <a:endParaRPr kumimoji="0" lang="es-ES" sz="1800" b="0" i="0" u="none" strike="noStrike" cap="none" normalizeH="0" baseline="0" smtClean="0">
                <a:ln>
                  <a:noFill/>
                </a:ln>
                <a:solidFill>
                  <a:schemeClr val="tx1"/>
                </a:solidFill>
                <a:effectLst/>
                <a:latin typeface="Arial" pitchFamily="34" charset="0"/>
              </a:endParaRPr>
            </a:p>
          </p:txBody>
        </p:sp>
        <p:sp>
          <p:nvSpPr>
            <p:cNvPr id="145435" name="Rectangle 27"/>
            <p:cNvSpPr>
              <a:spLocks noChangeArrowheads="1"/>
            </p:cNvSpPr>
            <p:nvPr/>
          </p:nvSpPr>
          <p:spPr bwMode="auto">
            <a:xfrm>
              <a:off x="6350001" y="4830763"/>
              <a:ext cx="266700"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000000"/>
                  </a:solidFill>
                  <a:effectLst/>
                  <a:latin typeface="Times" charset="0"/>
                </a:rPr>
                <a:t>42</a:t>
              </a:r>
              <a:endParaRPr kumimoji="0" lang="es-ES" sz="1800" b="0" i="0" u="none" strike="noStrike" cap="none" normalizeH="0" baseline="0" smtClean="0">
                <a:ln>
                  <a:noFill/>
                </a:ln>
                <a:solidFill>
                  <a:schemeClr val="tx1"/>
                </a:solidFill>
                <a:effectLst/>
                <a:latin typeface="Arial" pitchFamily="34" charset="0"/>
              </a:endParaRPr>
            </a:p>
          </p:txBody>
        </p:sp>
        <p:sp>
          <p:nvSpPr>
            <p:cNvPr id="145436" name="Rectangle 28"/>
            <p:cNvSpPr>
              <a:spLocks noChangeArrowheads="1"/>
            </p:cNvSpPr>
            <p:nvPr/>
          </p:nvSpPr>
          <p:spPr bwMode="auto">
            <a:xfrm>
              <a:off x="7113588" y="4640263"/>
              <a:ext cx="1472647"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err="1" smtClean="0">
                  <a:ln>
                    <a:noFill/>
                  </a:ln>
                  <a:solidFill>
                    <a:srgbClr val="000000"/>
                  </a:solidFill>
                  <a:effectLst/>
                  <a:latin typeface="Times" charset="0"/>
                </a:rPr>
                <a:t>Temperature</a:t>
              </a:r>
              <a:r>
                <a:rPr kumimoji="0" lang="es-ES" sz="1500" b="0" i="0" u="none" strike="noStrike" cap="none" normalizeH="0" baseline="0" dirty="0" smtClean="0">
                  <a:ln>
                    <a:noFill/>
                  </a:ln>
                  <a:solidFill>
                    <a:srgbClr val="000000"/>
                  </a:solidFill>
                  <a:effectLst/>
                  <a:latin typeface="Times" charset="0"/>
                </a:rPr>
                <a:t> (ºC)</a:t>
              </a:r>
              <a:endParaRPr kumimoji="0" lang="es-ES" sz="1800" b="0" i="0" u="none" strike="noStrike" cap="none" normalizeH="0" baseline="0" dirty="0" smtClean="0">
                <a:ln>
                  <a:noFill/>
                </a:ln>
                <a:solidFill>
                  <a:schemeClr val="tx1"/>
                </a:solidFill>
                <a:effectLst/>
                <a:latin typeface="Arial" pitchFamily="34" charset="0"/>
              </a:endParaRPr>
            </a:p>
          </p:txBody>
        </p:sp>
        <p:sp>
          <p:nvSpPr>
            <p:cNvPr id="145437" name="Rectangle 29"/>
            <p:cNvSpPr>
              <a:spLocks noChangeArrowheads="1"/>
            </p:cNvSpPr>
            <p:nvPr/>
          </p:nvSpPr>
          <p:spPr bwMode="auto">
            <a:xfrm>
              <a:off x="1866901" y="3017838"/>
              <a:ext cx="35426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i="0" u="none" strike="noStrike" cap="none" normalizeH="0" baseline="0" dirty="0" err="1" smtClean="0">
                  <a:ln>
                    <a:noFill/>
                  </a:ln>
                  <a:solidFill>
                    <a:schemeClr val="bg2"/>
                  </a:solidFill>
                  <a:effectLst/>
                  <a:latin typeface="Times" charset="0"/>
                </a:rPr>
                <a:t>Low</a:t>
              </a:r>
              <a:endParaRPr kumimoji="0" lang="es-ES" sz="1800" i="0" u="none" strike="noStrike" cap="none" normalizeH="0" baseline="0" dirty="0" smtClean="0">
                <a:ln>
                  <a:noFill/>
                </a:ln>
                <a:solidFill>
                  <a:schemeClr val="bg2"/>
                </a:solidFill>
                <a:effectLst/>
                <a:latin typeface="Arial" pitchFamily="34" charset="0"/>
              </a:endParaRPr>
            </a:p>
          </p:txBody>
        </p:sp>
        <p:sp>
          <p:nvSpPr>
            <p:cNvPr id="145438" name="Rectangle 30"/>
            <p:cNvSpPr>
              <a:spLocks noChangeArrowheads="1"/>
            </p:cNvSpPr>
            <p:nvPr/>
          </p:nvSpPr>
          <p:spPr bwMode="auto">
            <a:xfrm>
              <a:off x="4346576" y="3017838"/>
              <a:ext cx="504825"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000000"/>
                  </a:solidFill>
                  <a:effectLst/>
                  <a:latin typeface="Times" charset="0"/>
                </a:rPr>
                <a:t>High </a:t>
              </a:r>
              <a:endParaRPr kumimoji="0" lang="es-ES" sz="1800" b="0" i="0" u="none" strike="noStrike" cap="none" normalizeH="0" baseline="0" smtClean="0">
                <a:ln>
                  <a:noFill/>
                </a:ln>
                <a:solidFill>
                  <a:schemeClr val="tx1"/>
                </a:solidFill>
                <a:effectLst/>
                <a:latin typeface="Arial" pitchFamily="34" charset="0"/>
              </a:endParaRPr>
            </a:p>
          </p:txBody>
        </p:sp>
        <p:sp>
          <p:nvSpPr>
            <p:cNvPr id="145439" name="Rectangle 31"/>
            <p:cNvSpPr>
              <a:spLocks noChangeArrowheads="1"/>
            </p:cNvSpPr>
            <p:nvPr/>
          </p:nvSpPr>
          <p:spPr bwMode="auto">
            <a:xfrm>
              <a:off x="5491163" y="3017838"/>
              <a:ext cx="881063"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000000"/>
                  </a:solidFill>
                  <a:effectLst/>
                  <a:latin typeface="Times" charset="0"/>
                </a:rPr>
                <a:t>Very High</a:t>
              </a:r>
              <a:endParaRPr kumimoji="0" lang="es-ES" sz="1800" b="0" i="0" u="none" strike="noStrike" cap="none" normalizeH="0" baseline="0" smtClean="0">
                <a:ln>
                  <a:noFill/>
                </a:ln>
                <a:solidFill>
                  <a:schemeClr val="tx1"/>
                </a:solidFill>
                <a:effectLst/>
                <a:latin typeface="Arial" pitchFamily="34" charset="0"/>
              </a:endParaRPr>
            </a:p>
          </p:txBody>
        </p:sp>
        <p:sp>
          <p:nvSpPr>
            <p:cNvPr id="145440" name="Freeform 32"/>
            <p:cNvSpPr>
              <a:spLocks/>
            </p:cNvSpPr>
            <p:nvPr/>
          </p:nvSpPr>
          <p:spPr bwMode="auto">
            <a:xfrm>
              <a:off x="1485901" y="2954338"/>
              <a:ext cx="5187950" cy="1755775"/>
            </a:xfrm>
            <a:custGeom>
              <a:avLst/>
              <a:gdLst/>
              <a:ahLst/>
              <a:cxnLst>
                <a:cxn ang="0">
                  <a:pos x="0" y="0"/>
                </a:cxn>
                <a:cxn ang="0">
                  <a:pos x="0" y="1106"/>
                </a:cxn>
                <a:cxn ang="0">
                  <a:pos x="3268" y="1106"/>
                </a:cxn>
              </a:cxnLst>
              <a:rect l="0" t="0" r="r" b="b"/>
              <a:pathLst>
                <a:path w="3268" h="1106">
                  <a:moveTo>
                    <a:pt x="0" y="0"/>
                  </a:moveTo>
                  <a:lnTo>
                    <a:pt x="0" y="1106"/>
                  </a:lnTo>
                  <a:lnTo>
                    <a:pt x="3268" y="1106"/>
                  </a:lnTo>
                </a:path>
              </a:pathLst>
            </a:custGeom>
            <a:no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441" name="Freeform 33"/>
            <p:cNvSpPr>
              <a:spLocks/>
            </p:cNvSpPr>
            <p:nvPr/>
          </p:nvSpPr>
          <p:spPr bwMode="auto">
            <a:xfrm>
              <a:off x="1447801" y="2838450"/>
              <a:ext cx="76200" cy="153988"/>
            </a:xfrm>
            <a:custGeom>
              <a:avLst/>
              <a:gdLst/>
              <a:ahLst/>
              <a:cxnLst>
                <a:cxn ang="0">
                  <a:pos x="0" y="97"/>
                </a:cxn>
                <a:cxn ang="0">
                  <a:pos x="24" y="0"/>
                </a:cxn>
                <a:cxn ang="0">
                  <a:pos x="48" y="97"/>
                </a:cxn>
                <a:cxn ang="0">
                  <a:pos x="0" y="97"/>
                </a:cxn>
              </a:cxnLst>
              <a:rect l="0" t="0" r="r" b="b"/>
              <a:pathLst>
                <a:path w="48" h="97">
                  <a:moveTo>
                    <a:pt x="0" y="97"/>
                  </a:moveTo>
                  <a:lnTo>
                    <a:pt x="24" y="0"/>
                  </a:lnTo>
                  <a:lnTo>
                    <a:pt x="48" y="97"/>
                  </a:lnTo>
                  <a:lnTo>
                    <a:pt x="0" y="97"/>
                  </a:lnTo>
                  <a:close/>
                </a:path>
              </a:pathLst>
            </a:custGeom>
            <a:solidFill>
              <a:srgbClr val="00000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442" name="Freeform 34"/>
            <p:cNvSpPr>
              <a:spLocks/>
            </p:cNvSpPr>
            <p:nvPr/>
          </p:nvSpPr>
          <p:spPr bwMode="auto">
            <a:xfrm>
              <a:off x="6635751" y="4672013"/>
              <a:ext cx="152400" cy="76200"/>
            </a:xfrm>
            <a:custGeom>
              <a:avLst/>
              <a:gdLst/>
              <a:ahLst/>
              <a:cxnLst>
                <a:cxn ang="0">
                  <a:pos x="0" y="0"/>
                </a:cxn>
                <a:cxn ang="0">
                  <a:pos x="96" y="24"/>
                </a:cxn>
                <a:cxn ang="0">
                  <a:pos x="0" y="48"/>
                </a:cxn>
                <a:cxn ang="0">
                  <a:pos x="0" y="0"/>
                </a:cxn>
              </a:cxnLst>
              <a:rect l="0" t="0" r="r" b="b"/>
              <a:pathLst>
                <a:path w="96" h="48">
                  <a:moveTo>
                    <a:pt x="0" y="0"/>
                  </a:moveTo>
                  <a:lnTo>
                    <a:pt x="96" y="24"/>
                  </a:lnTo>
                  <a:lnTo>
                    <a:pt x="0" y="48"/>
                  </a:lnTo>
                  <a:lnTo>
                    <a:pt x="0" y="0"/>
                  </a:lnTo>
                  <a:close/>
                </a:path>
              </a:pathLst>
            </a:custGeom>
            <a:solidFill>
              <a:srgbClr val="00000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34</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5104282"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Membership vs. Probability</a:t>
            </a:r>
            <a:endParaRPr lang="en-GB" sz="2400" dirty="0">
              <a:solidFill>
                <a:srgbClr val="92D05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1785938"/>
            <a:ext cx="7961312" cy="3571875"/>
          </a:xfrm>
          <a:noFill/>
        </p:spPr>
        <p:txBody>
          <a:bodyPr/>
          <a:lstStyle/>
          <a:p>
            <a:pPr marL="609600" indent="-609600" eaLnBrk="1" hangingPunct="1"/>
            <a:r>
              <a:rPr lang="en-US" sz="2800" dirty="0" smtClean="0">
                <a:solidFill>
                  <a:srgbClr val="FFCC00"/>
                </a:solidFill>
              </a:rPr>
              <a:t>Relationship of fuzziness to probability. </a:t>
            </a:r>
          </a:p>
          <a:p>
            <a:pPr marL="609600" indent="-609600" eaLnBrk="1" hangingPunct="1"/>
            <a:r>
              <a:rPr lang="en-US" sz="2800" dirty="0" smtClean="0">
                <a:solidFill>
                  <a:srgbClr val="FFCC00"/>
                </a:solidFill>
              </a:rPr>
              <a:t>Are fuzzy sets just a clever disguise for statistical models?</a:t>
            </a: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pic>
        <p:nvPicPr>
          <p:cNvPr id="9" name="8 Imagen" descr="9187144-abstract-3d-illustration-of-poison-bottle-with-tablets.jpg"/>
          <p:cNvPicPr>
            <a:picLocks noChangeAspect="1"/>
          </p:cNvPicPr>
          <p:nvPr/>
        </p:nvPicPr>
        <p:blipFill>
          <a:blip r:embed="rId3"/>
          <a:stretch>
            <a:fillRect/>
          </a:stretch>
        </p:blipFill>
        <p:spPr>
          <a:xfrm>
            <a:off x="2714612" y="3357562"/>
            <a:ext cx="4286248" cy="3214686"/>
          </a:xfrm>
          <a:prstGeom prst="rect">
            <a:avLst/>
          </a:prstGeom>
        </p:spPr>
      </p:pic>
      <p:sp>
        <p:nvSpPr>
          <p:cNvPr id="10" name="9 CuadroTexto"/>
          <p:cNvSpPr txBox="1"/>
          <p:nvPr/>
        </p:nvSpPr>
        <p:spPr>
          <a:xfrm>
            <a:off x="5143504" y="1428736"/>
            <a:ext cx="3557384" cy="369332"/>
          </a:xfrm>
          <a:prstGeom prst="rect">
            <a:avLst/>
          </a:prstGeom>
          <a:noFill/>
        </p:spPr>
        <p:txBody>
          <a:bodyPr wrap="none" rtlCol="0">
            <a:spAutoFit/>
          </a:bodyPr>
          <a:lstStyle/>
          <a:p>
            <a:r>
              <a:rPr lang="en-GB" dirty="0" smtClean="0">
                <a:solidFill>
                  <a:srgbClr val="92D050"/>
                </a:solidFill>
                <a:effectLst>
                  <a:outerShdw blurRad="38100" dist="38100" dir="2700000" algn="tl">
                    <a:srgbClr val="000000"/>
                  </a:outerShdw>
                </a:effectLst>
              </a:rPr>
              <a:t>[</a:t>
            </a:r>
            <a:r>
              <a:rPr lang="en-GB" dirty="0" err="1" smtClean="0">
                <a:solidFill>
                  <a:srgbClr val="92D050"/>
                </a:solidFill>
                <a:effectLst>
                  <a:outerShdw blurRad="38100" dist="38100" dir="2700000" algn="tl">
                    <a:srgbClr val="000000"/>
                  </a:outerShdw>
                </a:effectLst>
              </a:rPr>
              <a:t>Bezdek</a:t>
            </a:r>
            <a:r>
              <a:rPr lang="en-GB" dirty="0" smtClean="0">
                <a:solidFill>
                  <a:srgbClr val="92D050"/>
                </a:solidFill>
                <a:effectLst>
                  <a:outerShdw blurRad="38100" dist="38100" dir="2700000" algn="tl">
                    <a:srgbClr val="000000"/>
                  </a:outerShdw>
                </a:effectLst>
              </a:rPr>
              <a:t> (1993)], [Mendel (1995)]</a:t>
            </a:r>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35</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9" name="8 Imagen" descr="34woody.jpg"/>
          <p:cNvPicPr>
            <a:picLocks noChangeAspect="1"/>
          </p:cNvPicPr>
          <p:nvPr/>
        </p:nvPicPr>
        <p:blipFill>
          <a:blip r:embed="rId3"/>
          <a:stretch>
            <a:fillRect/>
          </a:stretch>
        </p:blipFill>
        <p:spPr>
          <a:xfrm>
            <a:off x="214282" y="642918"/>
            <a:ext cx="4179123" cy="5572164"/>
          </a:xfrm>
          <a:prstGeom prst="rect">
            <a:avLst/>
          </a:prstGeom>
        </p:spPr>
      </p:pic>
      <p:pic>
        <p:nvPicPr>
          <p:cNvPr id="11" name="10 Imagen" descr="12205460491472115071papapishu_poison_bottle.svg.med.png"/>
          <p:cNvPicPr>
            <a:picLocks noChangeAspect="1"/>
          </p:cNvPicPr>
          <p:nvPr/>
        </p:nvPicPr>
        <p:blipFill>
          <a:blip r:embed="rId4"/>
          <a:stretch>
            <a:fillRect/>
          </a:stretch>
        </p:blipFill>
        <p:spPr>
          <a:xfrm>
            <a:off x="5072066" y="1395778"/>
            <a:ext cx="944025" cy="3104792"/>
          </a:xfrm>
          <a:prstGeom prst="rect">
            <a:avLst/>
          </a:prstGeom>
        </p:spPr>
      </p:pic>
      <p:pic>
        <p:nvPicPr>
          <p:cNvPr id="12" name="11 Imagen" descr="12205460491472115071papapishu_poison_bottle.svg.med.png"/>
          <p:cNvPicPr>
            <a:picLocks noChangeAspect="1"/>
          </p:cNvPicPr>
          <p:nvPr/>
        </p:nvPicPr>
        <p:blipFill>
          <a:blip r:embed="rId4">
            <a:duotone>
              <a:prstClr val="black"/>
              <a:schemeClr val="accent2">
                <a:tint val="45000"/>
                <a:satMod val="400000"/>
              </a:schemeClr>
            </a:duotone>
          </a:blip>
          <a:stretch>
            <a:fillRect/>
          </a:stretch>
        </p:blipFill>
        <p:spPr>
          <a:xfrm>
            <a:off x="7429520" y="1395778"/>
            <a:ext cx="944025" cy="3104792"/>
          </a:xfrm>
          <a:prstGeom prst="rect">
            <a:avLst/>
          </a:prstGeom>
        </p:spPr>
      </p:pic>
      <p:sp>
        <p:nvSpPr>
          <p:cNvPr id="13" name="12 CuadroTexto"/>
          <p:cNvSpPr txBox="1"/>
          <p:nvPr/>
        </p:nvSpPr>
        <p:spPr>
          <a:xfrm>
            <a:off x="5143504" y="714356"/>
            <a:ext cx="3071834" cy="523220"/>
          </a:xfrm>
          <a:prstGeom prst="rect">
            <a:avLst/>
          </a:prstGeom>
          <a:noFill/>
        </p:spPr>
        <p:txBody>
          <a:bodyPr wrap="square" rtlCol="0">
            <a:spAutoFit/>
          </a:bodyPr>
          <a:lstStyle/>
          <a:p>
            <a:pPr algn="ctr"/>
            <a:r>
              <a:rPr lang="es-ES_tradnl" sz="2800" b="1" dirty="0" err="1" smtClean="0"/>
              <a:t>Poison</a:t>
            </a:r>
            <a:r>
              <a:rPr lang="es-ES_tradnl" sz="2800" b="1" dirty="0" smtClean="0"/>
              <a:t> </a:t>
            </a:r>
            <a:r>
              <a:rPr lang="es-ES_tradnl" sz="2800" b="1" dirty="0" err="1" smtClean="0"/>
              <a:t>bottles</a:t>
            </a:r>
            <a:endParaRPr lang="es-ES" sz="2800" b="1" dirty="0"/>
          </a:p>
        </p:txBody>
      </p:sp>
      <p:sp>
        <p:nvSpPr>
          <p:cNvPr id="14" name="13 CuadroTexto"/>
          <p:cNvSpPr txBox="1"/>
          <p:nvPr/>
        </p:nvSpPr>
        <p:spPr>
          <a:xfrm>
            <a:off x="4786314" y="4500570"/>
            <a:ext cx="2967479" cy="369332"/>
          </a:xfrm>
          <a:prstGeom prst="rect">
            <a:avLst/>
          </a:prstGeom>
          <a:noFill/>
        </p:spPr>
        <p:txBody>
          <a:bodyPr wrap="none" rtlCol="0">
            <a:spAutoFit/>
          </a:bodyPr>
          <a:lstStyle/>
          <a:p>
            <a:r>
              <a:rPr lang="es-ES_tradnl" dirty="0" err="1" smtClean="0"/>
              <a:t>Probability</a:t>
            </a:r>
            <a:r>
              <a:rPr lang="es-ES_tradnl" dirty="0" smtClean="0"/>
              <a:t> of </a:t>
            </a:r>
            <a:r>
              <a:rPr lang="es-ES_tradnl" dirty="0" err="1" smtClean="0"/>
              <a:t>being</a:t>
            </a:r>
            <a:r>
              <a:rPr lang="es-ES_tradnl" dirty="0" smtClean="0"/>
              <a:t> potable</a:t>
            </a:r>
            <a:endParaRPr lang="es-ES" dirty="0"/>
          </a:p>
        </p:txBody>
      </p:sp>
      <p:sp>
        <p:nvSpPr>
          <p:cNvPr id="15" name="14 CuadroTexto"/>
          <p:cNvSpPr txBox="1"/>
          <p:nvPr/>
        </p:nvSpPr>
        <p:spPr>
          <a:xfrm>
            <a:off x="4857752" y="5357826"/>
            <a:ext cx="3767378" cy="369332"/>
          </a:xfrm>
          <a:prstGeom prst="rect">
            <a:avLst/>
          </a:prstGeom>
          <a:noFill/>
        </p:spPr>
        <p:txBody>
          <a:bodyPr wrap="none" rtlCol="0">
            <a:spAutoFit/>
          </a:bodyPr>
          <a:lstStyle/>
          <a:p>
            <a:r>
              <a:rPr lang="es-ES_tradnl" dirty="0" err="1" smtClean="0"/>
              <a:t>Degree</a:t>
            </a:r>
            <a:r>
              <a:rPr lang="es-ES_tradnl" dirty="0" smtClean="0"/>
              <a:t> of </a:t>
            </a:r>
            <a:r>
              <a:rPr lang="es-ES_tradnl" dirty="0" err="1" smtClean="0"/>
              <a:t>membership</a:t>
            </a:r>
            <a:r>
              <a:rPr lang="es-ES_tradnl" dirty="0" smtClean="0"/>
              <a:t> </a:t>
            </a:r>
            <a:r>
              <a:rPr lang="es-ES_tradnl" dirty="0" err="1" smtClean="0"/>
              <a:t>to</a:t>
            </a:r>
            <a:r>
              <a:rPr lang="es-ES_tradnl" dirty="0" smtClean="0"/>
              <a:t> “potable”</a:t>
            </a:r>
            <a:endParaRPr lang="es-ES" dirty="0"/>
          </a:p>
        </p:txBody>
      </p:sp>
      <p:sp>
        <p:nvSpPr>
          <p:cNvPr id="16" name="15 CuadroTexto"/>
          <p:cNvSpPr txBox="1"/>
          <p:nvPr/>
        </p:nvSpPr>
        <p:spPr>
          <a:xfrm>
            <a:off x="5286380" y="4929198"/>
            <a:ext cx="768159" cy="369332"/>
          </a:xfrm>
          <a:prstGeom prst="rect">
            <a:avLst/>
          </a:prstGeom>
          <a:noFill/>
        </p:spPr>
        <p:txBody>
          <a:bodyPr wrap="none" rtlCol="0">
            <a:spAutoFit/>
          </a:bodyPr>
          <a:lstStyle/>
          <a:p>
            <a:r>
              <a:rPr lang="es-ES_tradnl" dirty="0" smtClean="0"/>
              <a:t>p=0.9</a:t>
            </a:r>
            <a:endParaRPr lang="es-ES" dirty="0"/>
          </a:p>
        </p:txBody>
      </p:sp>
      <p:sp>
        <p:nvSpPr>
          <p:cNvPr id="17" name="16 CuadroTexto"/>
          <p:cNvSpPr txBox="1"/>
          <p:nvPr/>
        </p:nvSpPr>
        <p:spPr>
          <a:xfrm>
            <a:off x="7500958" y="4929198"/>
            <a:ext cx="768159" cy="369332"/>
          </a:xfrm>
          <a:prstGeom prst="rect">
            <a:avLst/>
          </a:prstGeom>
          <a:noFill/>
        </p:spPr>
        <p:txBody>
          <a:bodyPr wrap="none" rtlCol="0">
            <a:spAutoFit/>
          </a:bodyPr>
          <a:lstStyle/>
          <a:p>
            <a:r>
              <a:rPr lang="es-ES_tradnl" dirty="0" smtClean="0"/>
              <a:t>p=0.2</a:t>
            </a:r>
            <a:endParaRPr lang="es-ES" dirty="0"/>
          </a:p>
        </p:txBody>
      </p:sp>
      <p:sp>
        <p:nvSpPr>
          <p:cNvPr id="18" name="17 CuadroTexto"/>
          <p:cNvSpPr txBox="1"/>
          <p:nvPr/>
        </p:nvSpPr>
        <p:spPr>
          <a:xfrm>
            <a:off x="5286380" y="5857892"/>
            <a:ext cx="772969" cy="369332"/>
          </a:xfrm>
          <a:prstGeom prst="rect">
            <a:avLst/>
          </a:prstGeom>
          <a:noFill/>
        </p:spPr>
        <p:txBody>
          <a:bodyPr wrap="none" rtlCol="0">
            <a:spAutoFit/>
          </a:bodyPr>
          <a:lstStyle/>
          <a:p>
            <a:r>
              <a:rPr lang="es-ES_tradnl" dirty="0" smtClean="0">
                <a:latin typeface="Symbol" pitchFamily="18" charset="2"/>
              </a:rPr>
              <a:t>m</a:t>
            </a:r>
            <a:r>
              <a:rPr lang="es-ES_tradnl" dirty="0" smtClean="0"/>
              <a:t>=0.9</a:t>
            </a:r>
            <a:endParaRPr lang="es-ES" dirty="0"/>
          </a:p>
        </p:txBody>
      </p:sp>
      <p:sp>
        <p:nvSpPr>
          <p:cNvPr id="19" name="18 CuadroTexto"/>
          <p:cNvSpPr txBox="1"/>
          <p:nvPr/>
        </p:nvSpPr>
        <p:spPr>
          <a:xfrm>
            <a:off x="7643834" y="5857892"/>
            <a:ext cx="772969" cy="369332"/>
          </a:xfrm>
          <a:prstGeom prst="rect">
            <a:avLst/>
          </a:prstGeom>
          <a:noFill/>
        </p:spPr>
        <p:txBody>
          <a:bodyPr wrap="none" rtlCol="0">
            <a:spAutoFit/>
          </a:bodyPr>
          <a:lstStyle/>
          <a:p>
            <a:r>
              <a:rPr lang="es-ES_tradnl" dirty="0" smtClean="0">
                <a:latin typeface="Symbol" pitchFamily="18" charset="2"/>
              </a:rPr>
              <a:t>m</a:t>
            </a:r>
            <a:r>
              <a:rPr lang="es-ES_tradnl" dirty="0" smtClean="0"/>
              <a:t>=0.2</a:t>
            </a:r>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36</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5057795" cy="584775"/>
          </a:xfrm>
          <a:prstGeom prst="rect">
            <a:avLst/>
          </a:prstGeom>
          <a:noFill/>
          <a:ln w="9525">
            <a:noFill/>
            <a:miter lim="800000"/>
            <a:headEnd/>
            <a:tailEnd/>
          </a:ln>
          <a:effectLst/>
        </p:spPr>
        <p:txBody>
          <a:bodyPr wrap="none">
            <a:spAutoFit/>
          </a:bodyPr>
          <a:lstStyle/>
          <a:p>
            <a:pPr eaLnBrk="0" hangingPunct="0">
              <a:defRPr/>
            </a:pPr>
            <a:r>
              <a:rPr lang="en-GB" sz="3200" dirty="0">
                <a:solidFill>
                  <a:srgbClr val="FFCC00"/>
                </a:solidFill>
                <a:effectLst>
                  <a:outerShdw blurRad="38100" dist="38100" dir="2700000" algn="tl">
                    <a:srgbClr val="000000"/>
                  </a:outerShdw>
                </a:effectLst>
              </a:rPr>
              <a:t>Membership vs. probability</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2" y="1785938"/>
            <a:ext cx="8175653" cy="3929078"/>
          </a:xfrm>
          <a:noFill/>
        </p:spPr>
        <p:txBody>
          <a:bodyPr/>
          <a:lstStyle/>
          <a:p>
            <a:pPr marL="609600" indent="-609600" eaLnBrk="1" hangingPunct="1"/>
            <a:r>
              <a:rPr lang="en-US" sz="2800" dirty="0" smtClean="0">
                <a:solidFill>
                  <a:srgbClr val="FFCC00"/>
                </a:solidFill>
              </a:rPr>
              <a:t>Confronted with this pair of bottles and given that you must drink from the one that you choose, which would you choose to drink from first? Why? </a:t>
            </a:r>
          </a:p>
          <a:p>
            <a:pPr marL="609600" indent="-609600" eaLnBrk="1" hangingPunct="1"/>
            <a:r>
              <a:rPr lang="en-US" sz="2800" dirty="0" smtClean="0">
                <a:solidFill>
                  <a:srgbClr val="FFCC00"/>
                </a:solidFill>
              </a:rPr>
              <a:t>After an observation is made regarding the content of both bottles what are the (possible) values for membership and probability?</a:t>
            </a: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37</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5057795" cy="584775"/>
          </a:xfrm>
          <a:prstGeom prst="rect">
            <a:avLst/>
          </a:prstGeom>
          <a:noFill/>
          <a:ln w="9525">
            <a:noFill/>
            <a:miter lim="800000"/>
            <a:headEnd/>
            <a:tailEnd/>
          </a:ln>
          <a:effectLst/>
        </p:spPr>
        <p:txBody>
          <a:bodyPr wrap="none">
            <a:spAutoFit/>
          </a:bodyPr>
          <a:lstStyle/>
          <a:p>
            <a:pPr eaLnBrk="0" hangingPunct="0">
              <a:defRPr/>
            </a:pPr>
            <a:r>
              <a:rPr lang="en-GB" sz="3200" dirty="0">
                <a:solidFill>
                  <a:srgbClr val="FFCC00"/>
                </a:solidFill>
                <a:effectLst>
                  <a:outerShdw blurRad="38100" dist="38100" dir="2700000" algn="tl">
                    <a:srgbClr val="000000"/>
                  </a:outerShdw>
                </a:effectLst>
              </a:rPr>
              <a:t>Membership vs. probability</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9" name="8 Imagen" descr="12205460491472115071papapishu_poison_bottle.svg.med.png"/>
          <p:cNvPicPr>
            <a:picLocks noChangeAspect="1"/>
          </p:cNvPicPr>
          <p:nvPr/>
        </p:nvPicPr>
        <p:blipFill>
          <a:blip r:embed="rId3"/>
          <a:stretch>
            <a:fillRect/>
          </a:stretch>
        </p:blipFill>
        <p:spPr>
          <a:xfrm>
            <a:off x="1000100" y="1643050"/>
            <a:ext cx="335836" cy="1104528"/>
          </a:xfrm>
          <a:prstGeom prst="rect">
            <a:avLst/>
          </a:prstGeom>
        </p:spPr>
      </p:pic>
      <p:pic>
        <p:nvPicPr>
          <p:cNvPr id="10" name="9 Imagen" descr="12205460491472115071papapishu_poison_bottle.svg.med.png"/>
          <p:cNvPicPr>
            <a:picLocks noChangeAspect="1"/>
          </p:cNvPicPr>
          <p:nvPr/>
        </p:nvPicPr>
        <p:blipFill>
          <a:blip r:embed="rId3"/>
          <a:stretch>
            <a:fillRect/>
          </a:stretch>
        </p:blipFill>
        <p:spPr>
          <a:xfrm>
            <a:off x="1643042" y="1643050"/>
            <a:ext cx="335836" cy="1104528"/>
          </a:xfrm>
          <a:prstGeom prst="rect">
            <a:avLst/>
          </a:prstGeom>
        </p:spPr>
      </p:pic>
      <p:pic>
        <p:nvPicPr>
          <p:cNvPr id="11" name="10 Imagen" descr="12205460491472115071papapishu_poison_bottle.svg.med.png"/>
          <p:cNvPicPr>
            <a:picLocks noChangeAspect="1"/>
          </p:cNvPicPr>
          <p:nvPr/>
        </p:nvPicPr>
        <p:blipFill>
          <a:blip r:embed="rId3"/>
          <a:stretch>
            <a:fillRect/>
          </a:stretch>
        </p:blipFill>
        <p:spPr>
          <a:xfrm>
            <a:off x="2214546" y="1643050"/>
            <a:ext cx="335836" cy="1104528"/>
          </a:xfrm>
          <a:prstGeom prst="rect">
            <a:avLst/>
          </a:prstGeom>
        </p:spPr>
      </p:pic>
      <p:pic>
        <p:nvPicPr>
          <p:cNvPr id="12" name="11 Imagen" descr="12205460491472115071papapishu_poison_bottle.svg.med.png"/>
          <p:cNvPicPr>
            <a:picLocks noChangeAspect="1"/>
          </p:cNvPicPr>
          <p:nvPr/>
        </p:nvPicPr>
        <p:blipFill>
          <a:blip r:embed="rId3"/>
          <a:stretch>
            <a:fillRect/>
          </a:stretch>
        </p:blipFill>
        <p:spPr>
          <a:xfrm>
            <a:off x="2714612" y="1643050"/>
            <a:ext cx="335836" cy="1104528"/>
          </a:xfrm>
          <a:prstGeom prst="rect">
            <a:avLst/>
          </a:prstGeom>
        </p:spPr>
      </p:pic>
      <p:pic>
        <p:nvPicPr>
          <p:cNvPr id="13" name="12 Imagen" descr="12205460491472115071papapishu_poison_bottle.svg.med.png"/>
          <p:cNvPicPr>
            <a:picLocks noChangeAspect="1"/>
          </p:cNvPicPr>
          <p:nvPr/>
        </p:nvPicPr>
        <p:blipFill>
          <a:blip r:embed="rId3"/>
          <a:stretch>
            <a:fillRect/>
          </a:stretch>
        </p:blipFill>
        <p:spPr>
          <a:xfrm>
            <a:off x="3286116" y="1643050"/>
            <a:ext cx="335836" cy="1104528"/>
          </a:xfrm>
          <a:prstGeom prst="rect">
            <a:avLst/>
          </a:prstGeom>
        </p:spPr>
      </p:pic>
      <p:pic>
        <p:nvPicPr>
          <p:cNvPr id="14" name="13 Imagen" descr="12205460491472115071papapishu_poison_bottle.svg.med.png"/>
          <p:cNvPicPr>
            <a:picLocks noChangeAspect="1"/>
          </p:cNvPicPr>
          <p:nvPr/>
        </p:nvPicPr>
        <p:blipFill>
          <a:blip r:embed="rId3"/>
          <a:stretch>
            <a:fillRect/>
          </a:stretch>
        </p:blipFill>
        <p:spPr>
          <a:xfrm>
            <a:off x="3857620" y="1643050"/>
            <a:ext cx="335836" cy="1104528"/>
          </a:xfrm>
          <a:prstGeom prst="rect">
            <a:avLst/>
          </a:prstGeom>
        </p:spPr>
      </p:pic>
      <p:pic>
        <p:nvPicPr>
          <p:cNvPr id="33" name="32 Imagen" descr="12205460491472115071papapishu_poison_bottle.svg.med.png"/>
          <p:cNvPicPr>
            <a:picLocks noChangeAspect="1"/>
          </p:cNvPicPr>
          <p:nvPr/>
        </p:nvPicPr>
        <p:blipFill>
          <a:blip r:embed="rId3"/>
          <a:stretch>
            <a:fillRect/>
          </a:stretch>
        </p:blipFill>
        <p:spPr>
          <a:xfrm>
            <a:off x="1000100" y="2857496"/>
            <a:ext cx="335836" cy="1104528"/>
          </a:xfrm>
          <a:prstGeom prst="rect">
            <a:avLst/>
          </a:prstGeom>
        </p:spPr>
      </p:pic>
      <p:pic>
        <p:nvPicPr>
          <p:cNvPr id="34" name="33 Imagen" descr="12205460491472115071papapishu_poison_bottle.svg.med.png"/>
          <p:cNvPicPr>
            <a:picLocks noChangeAspect="1"/>
          </p:cNvPicPr>
          <p:nvPr/>
        </p:nvPicPr>
        <p:blipFill>
          <a:blip r:embed="rId3"/>
          <a:stretch>
            <a:fillRect/>
          </a:stretch>
        </p:blipFill>
        <p:spPr>
          <a:xfrm>
            <a:off x="1643042" y="2857496"/>
            <a:ext cx="335836" cy="1104528"/>
          </a:xfrm>
          <a:prstGeom prst="rect">
            <a:avLst/>
          </a:prstGeom>
        </p:spPr>
      </p:pic>
      <p:pic>
        <p:nvPicPr>
          <p:cNvPr id="35" name="34 Imagen" descr="12205460491472115071papapishu_poison_bottle.svg.med.png"/>
          <p:cNvPicPr>
            <a:picLocks noChangeAspect="1"/>
          </p:cNvPicPr>
          <p:nvPr/>
        </p:nvPicPr>
        <p:blipFill>
          <a:blip r:embed="rId3"/>
          <a:stretch>
            <a:fillRect/>
          </a:stretch>
        </p:blipFill>
        <p:spPr>
          <a:xfrm>
            <a:off x="2214546" y="2857496"/>
            <a:ext cx="335836" cy="1104528"/>
          </a:xfrm>
          <a:prstGeom prst="rect">
            <a:avLst/>
          </a:prstGeom>
        </p:spPr>
      </p:pic>
      <p:pic>
        <p:nvPicPr>
          <p:cNvPr id="36" name="35 Imagen" descr="12205460491472115071papapishu_poison_bottle.svg.med.png"/>
          <p:cNvPicPr>
            <a:picLocks noChangeAspect="1"/>
          </p:cNvPicPr>
          <p:nvPr/>
        </p:nvPicPr>
        <p:blipFill>
          <a:blip r:embed="rId3"/>
          <a:stretch>
            <a:fillRect/>
          </a:stretch>
        </p:blipFill>
        <p:spPr>
          <a:xfrm>
            <a:off x="2714612" y="2857496"/>
            <a:ext cx="335836" cy="1104528"/>
          </a:xfrm>
          <a:prstGeom prst="rect">
            <a:avLst/>
          </a:prstGeom>
        </p:spPr>
      </p:pic>
      <p:pic>
        <p:nvPicPr>
          <p:cNvPr id="37" name="36 Imagen" descr="12205460491472115071papapishu_poison_bottle.svg.med.png"/>
          <p:cNvPicPr>
            <a:picLocks noChangeAspect="1"/>
          </p:cNvPicPr>
          <p:nvPr/>
        </p:nvPicPr>
        <p:blipFill>
          <a:blip r:embed="rId3"/>
          <a:stretch>
            <a:fillRect/>
          </a:stretch>
        </p:blipFill>
        <p:spPr>
          <a:xfrm>
            <a:off x="3286116" y="2857496"/>
            <a:ext cx="335836" cy="1104528"/>
          </a:xfrm>
          <a:prstGeom prst="rect">
            <a:avLst/>
          </a:prstGeom>
        </p:spPr>
      </p:pic>
      <p:pic>
        <p:nvPicPr>
          <p:cNvPr id="38" name="37 Imagen" descr="12205460491472115071papapishu_poison_bottle.svg.med.png"/>
          <p:cNvPicPr>
            <a:picLocks noChangeAspect="1"/>
          </p:cNvPicPr>
          <p:nvPr/>
        </p:nvPicPr>
        <p:blipFill>
          <a:blip r:embed="rId3"/>
          <a:stretch>
            <a:fillRect/>
          </a:stretch>
        </p:blipFill>
        <p:spPr>
          <a:xfrm>
            <a:off x="3857620" y="2857496"/>
            <a:ext cx="335836" cy="1104528"/>
          </a:xfrm>
          <a:prstGeom prst="rect">
            <a:avLst/>
          </a:prstGeom>
        </p:spPr>
      </p:pic>
      <p:pic>
        <p:nvPicPr>
          <p:cNvPr id="39" name="38 Imagen" descr="12205460491472115071papapishu_poison_bottle.svg.med.png"/>
          <p:cNvPicPr>
            <a:picLocks noChangeAspect="1"/>
          </p:cNvPicPr>
          <p:nvPr/>
        </p:nvPicPr>
        <p:blipFill>
          <a:blip r:embed="rId3"/>
          <a:stretch>
            <a:fillRect/>
          </a:stretch>
        </p:blipFill>
        <p:spPr>
          <a:xfrm>
            <a:off x="1000100" y="4214818"/>
            <a:ext cx="335836" cy="1104528"/>
          </a:xfrm>
          <a:prstGeom prst="rect">
            <a:avLst/>
          </a:prstGeom>
        </p:spPr>
      </p:pic>
      <p:pic>
        <p:nvPicPr>
          <p:cNvPr id="40" name="39 Imagen" descr="12205460491472115071papapishu_poison_bottle.svg.med.png"/>
          <p:cNvPicPr>
            <a:picLocks noChangeAspect="1"/>
          </p:cNvPicPr>
          <p:nvPr/>
        </p:nvPicPr>
        <p:blipFill>
          <a:blip r:embed="rId3"/>
          <a:stretch>
            <a:fillRect/>
          </a:stretch>
        </p:blipFill>
        <p:spPr>
          <a:xfrm>
            <a:off x="1643042" y="4214818"/>
            <a:ext cx="335836" cy="1104528"/>
          </a:xfrm>
          <a:prstGeom prst="rect">
            <a:avLst/>
          </a:prstGeom>
        </p:spPr>
      </p:pic>
      <p:pic>
        <p:nvPicPr>
          <p:cNvPr id="41" name="40 Imagen" descr="12205460491472115071papapishu_poison_bottle.svg.med.png"/>
          <p:cNvPicPr>
            <a:picLocks noChangeAspect="1"/>
          </p:cNvPicPr>
          <p:nvPr/>
        </p:nvPicPr>
        <p:blipFill>
          <a:blip r:embed="rId3"/>
          <a:stretch>
            <a:fillRect/>
          </a:stretch>
        </p:blipFill>
        <p:spPr>
          <a:xfrm>
            <a:off x="2214546" y="4214818"/>
            <a:ext cx="335836" cy="1104528"/>
          </a:xfrm>
          <a:prstGeom prst="rect">
            <a:avLst/>
          </a:prstGeom>
        </p:spPr>
      </p:pic>
      <p:pic>
        <p:nvPicPr>
          <p:cNvPr id="42" name="41 Imagen" descr="12205460491472115071papapishu_poison_bottle.svg.med.png"/>
          <p:cNvPicPr>
            <a:picLocks noChangeAspect="1"/>
          </p:cNvPicPr>
          <p:nvPr/>
        </p:nvPicPr>
        <p:blipFill>
          <a:blip r:embed="rId3"/>
          <a:stretch>
            <a:fillRect/>
          </a:stretch>
        </p:blipFill>
        <p:spPr>
          <a:xfrm>
            <a:off x="2714612" y="4214818"/>
            <a:ext cx="335836" cy="1104528"/>
          </a:xfrm>
          <a:prstGeom prst="rect">
            <a:avLst/>
          </a:prstGeom>
        </p:spPr>
      </p:pic>
      <p:pic>
        <p:nvPicPr>
          <p:cNvPr id="43" name="42 Imagen" descr="12205460491472115071papapishu_poison_bottle.svg.med.png"/>
          <p:cNvPicPr>
            <a:picLocks noChangeAspect="1"/>
          </p:cNvPicPr>
          <p:nvPr/>
        </p:nvPicPr>
        <p:blipFill>
          <a:blip r:embed="rId3"/>
          <a:stretch>
            <a:fillRect/>
          </a:stretch>
        </p:blipFill>
        <p:spPr>
          <a:xfrm>
            <a:off x="3286116" y="4214818"/>
            <a:ext cx="335836" cy="1104528"/>
          </a:xfrm>
          <a:prstGeom prst="rect">
            <a:avLst/>
          </a:prstGeom>
        </p:spPr>
      </p:pic>
      <p:pic>
        <p:nvPicPr>
          <p:cNvPr id="44" name="43 Imagen" descr="12205460491472115071papapishu_poison_bottle.svg.med.png"/>
          <p:cNvPicPr>
            <a:picLocks noChangeAspect="1"/>
          </p:cNvPicPr>
          <p:nvPr/>
        </p:nvPicPr>
        <p:blipFill>
          <a:blip r:embed="rId3"/>
          <a:stretch>
            <a:fillRect/>
          </a:stretch>
        </p:blipFill>
        <p:spPr>
          <a:xfrm>
            <a:off x="3857620" y="4214818"/>
            <a:ext cx="335836" cy="1104528"/>
          </a:xfrm>
          <a:prstGeom prst="rect">
            <a:avLst/>
          </a:prstGeom>
        </p:spPr>
      </p:pic>
      <p:pic>
        <p:nvPicPr>
          <p:cNvPr id="45" name="44 Imagen" descr="12205460491472115071papapishu_poison_bottle.svg.med.png"/>
          <p:cNvPicPr>
            <a:picLocks noChangeAspect="1"/>
          </p:cNvPicPr>
          <p:nvPr/>
        </p:nvPicPr>
        <p:blipFill>
          <a:blip r:embed="rId3"/>
          <a:stretch>
            <a:fillRect/>
          </a:stretch>
        </p:blipFill>
        <p:spPr>
          <a:xfrm>
            <a:off x="6500826" y="2643182"/>
            <a:ext cx="335836" cy="1104528"/>
          </a:xfrm>
          <a:prstGeom prst="rect">
            <a:avLst/>
          </a:prstGeom>
        </p:spPr>
      </p:pic>
      <p:sp>
        <p:nvSpPr>
          <p:cNvPr id="46" name="45 Cerrar llave"/>
          <p:cNvSpPr/>
          <p:nvPr/>
        </p:nvSpPr>
        <p:spPr>
          <a:xfrm rot="5400000">
            <a:off x="2500298" y="3429000"/>
            <a:ext cx="321471" cy="4179123"/>
          </a:xfrm>
          <a:prstGeom prst="rightBrace">
            <a:avLst/>
          </a:prstGeom>
          <a:ln w="28575">
            <a:solidFill>
              <a:srgbClr val="FFC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2214546" y="5857892"/>
            <a:ext cx="1127232" cy="461665"/>
          </a:xfrm>
          <a:prstGeom prst="rect">
            <a:avLst/>
          </a:prstGeom>
          <a:noFill/>
        </p:spPr>
        <p:txBody>
          <a:bodyPr wrap="none" rtlCol="0">
            <a:spAutoFit/>
          </a:bodyPr>
          <a:lstStyle/>
          <a:p>
            <a:r>
              <a:rPr lang="es-ES" sz="2400" dirty="0" err="1" smtClean="0"/>
              <a:t>Known</a:t>
            </a:r>
            <a:endParaRPr lang="es-ES" sz="2400" dirty="0"/>
          </a:p>
        </p:txBody>
      </p:sp>
      <p:sp>
        <p:nvSpPr>
          <p:cNvPr id="48" name="47 CuadroTexto"/>
          <p:cNvSpPr txBox="1"/>
          <p:nvPr/>
        </p:nvSpPr>
        <p:spPr>
          <a:xfrm>
            <a:off x="6874769" y="2514423"/>
            <a:ext cx="697627" cy="1200329"/>
          </a:xfrm>
          <a:prstGeom prst="rect">
            <a:avLst/>
          </a:prstGeom>
          <a:noFill/>
        </p:spPr>
        <p:txBody>
          <a:bodyPr wrap="none" rtlCol="0">
            <a:spAutoFit/>
          </a:bodyPr>
          <a:lstStyle/>
          <a:p>
            <a:r>
              <a:rPr lang="es-ES" sz="7200" dirty="0" smtClean="0"/>
              <a:t>?</a:t>
            </a:r>
            <a:endParaRPr lang="es-ES" sz="7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38</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3852337"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Fuzzy Logic System</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2" y="1571612"/>
            <a:ext cx="8247091" cy="5072098"/>
          </a:xfrm>
          <a:noFill/>
        </p:spPr>
        <p:txBody>
          <a:bodyPr/>
          <a:lstStyle/>
          <a:p>
            <a:pPr marL="609600" indent="-609600" eaLnBrk="1" hangingPunct="1"/>
            <a:r>
              <a:rPr lang="en-US" sz="2000" dirty="0" smtClean="0">
                <a:solidFill>
                  <a:srgbClr val="92D050"/>
                </a:solidFill>
              </a:rPr>
              <a:t>Mendel: </a:t>
            </a:r>
            <a:r>
              <a:rPr lang="en-US" sz="2000" dirty="0" smtClean="0">
                <a:solidFill>
                  <a:srgbClr val="FFCC00"/>
                </a:solidFill>
              </a:rPr>
              <a:t>“What is a Fuzzy Logic System? In general, a FLS is a nonlinear mapping of an input data (feature) vector into a scalar output (the vector output case decomposes into a collection of independent multi-input/single-output systems). The richness of FL is that there are enormous numbers of possibilities that lead to lots of different mappings. This richness does require a careful understanding of FL and the elements that comprise a FLS.”</a:t>
            </a:r>
            <a:endParaRPr lang="en-US" sz="2800" dirty="0" smtClean="0">
              <a:solidFill>
                <a:srgbClr val="FFCC00"/>
              </a:solidFill>
            </a:endParaRPr>
          </a:p>
          <a:p>
            <a:pPr marL="609600" indent="-609600" eaLnBrk="1" hangingPunct="1"/>
            <a:r>
              <a:rPr lang="en-US" sz="2000" dirty="0" smtClean="0">
                <a:solidFill>
                  <a:srgbClr val="92D050"/>
                </a:solidFill>
              </a:rPr>
              <a:t>Wikipedia: </a:t>
            </a:r>
            <a:r>
              <a:rPr lang="en-US" sz="2000" dirty="0" smtClean="0">
                <a:solidFill>
                  <a:srgbClr val="FFCC00"/>
                </a:solidFill>
              </a:rPr>
              <a:t>The reasoning in fuzzy logic is similar to human reasoning. It allows for approximate values and inferences as well as incomplete or ambiguous data (fuzzy data) as opposed to only relying on crisp data (binary yes/no choices). Fuzzy logic is able to process incomplete data and provide approximate solutions to problems other methods find difficult to solve. Terminology used in fuzzy logic not used in other methods are: very high, increasing, somewhat decreased, reasonable and very low.</a:t>
            </a:r>
          </a:p>
          <a:p>
            <a:pPr marL="609600" indent="-609600" eaLnBrk="1" hangingPunct="1"/>
            <a:endParaRPr lang="es-ES"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39</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71480"/>
            <a:ext cx="3852337"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Fuzzy Logic System</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1428749"/>
            <a:ext cx="7961312" cy="2071689"/>
          </a:xfrm>
          <a:noFill/>
        </p:spPr>
        <p:txBody>
          <a:bodyPr/>
          <a:lstStyle/>
          <a:p>
            <a:pPr marL="609600" indent="-609600" eaLnBrk="1" hangingPunct="1"/>
            <a:r>
              <a:rPr lang="en-US" sz="2400" dirty="0" smtClean="0">
                <a:solidFill>
                  <a:srgbClr val="FFCC00"/>
                </a:solidFill>
              </a:rPr>
              <a:t>Fuzzy Logic Systems Are Universal </a:t>
            </a:r>
            <a:r>
              <a:rPr lang="en-US" sz="2400" dirty="0" err="1" smtClean="0">
                <a:solidFill>
                  <a:srgbClr val="FFCC00"/>
                </a:solidFill>
              </a:rPr>
              <a:t>Approximators</a:t>
            </a:r>
            <a:r>
              <a:rPr lang="en-US" sz="2400" dirty="0" smtClean="0">
                <a:solidFill>
                  <a:srgbClr val="FFCC00"/>
                </a:solidFill>
              </a:rPr>
              <a:t> (proved).</a:t>
            </a:r>
          </a:p>
          <a:p>
            <a:pPr marL="609600" indent="-609600" eaLnBrk="1" hangingPunct="1"/>
            <a:r>
              <a:rPr lang="en-US" sz="2400" dirty="0" smtClean="0">
                <a:solidFill>
                  <a:srgbClr val="FFCC00"/>
                </a:solidFill>
              </a:rPr>
              <a:t>FLSs deal well with Vagueness</a:t>
            </a:r>
          </a:p>
          <a:p>
            <a:pPr marL="609600" indent="-609600" eaLnBrk="1" hangingPunct="1"/>
            <a:endParaRPr lang="es-ES" sz="2000" dirty="0" smtClean="0"/>
          </a:p>
        </p:txBody>
      </p:sp>
      <p:grpSp>
        <p:nvGrpSpPr>
          <p:cNvPr id="8" name="Group 4"/>
          <p:cNvGrpSpPr>
            <a:grpSpLocks noChangeAspect="1"/>
          </p:cNvGrpSpPr>
          <p:nvPr/>
        </p:nvGrpSpPr>
        <p:grpSpPr bwMode="auto">
          <a:xfrm>
            <a:off x="71438" y="3000372"/>
            <a:ext cx="9001125" cy="3292475"/>
            <a:chOff x="45" y="1123"/>
            <a:chExt cx="5670" cy="2074"/>
          </a:xfrm>
        </p:grpSpPr>
        <p:sp>
          <p:nvSpPr>
            <p:cNvPr id="9" name="AutoShape 3"/>
            <p:cNvSpPr>
              <a:spLocks noChangeAspect="1" noChangeArrowheads="1" noTextEdit="1"/>
            </p:cNvSpPr>
            <p:nvPr/>
          </p:nvSpPr>
          <p:spPr bwMode="auto">
            <a:xfrm>
              <a:off x="45" y="1123"/>
              <a:ext cx="5670" cy="20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ES"/>
            </a:p>
          </p:txBody>
        </p:sp>
        <p:sp>
          <p:nvSpPr>
            <p:cNvPr id="10" name="Rectangle 5"/>
            <p:cNvSpPr>
              <a:spLocks noChangeArrowheads="1"/>
            </p:cNvSpPr>
            <p:nvPr/>
          </p:nvSpPr>
          <p:spPr bwMode="auto">
            <a:xfrm>
              <a:off x="1011" y="2625"/>
              <a:ext cx="247"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Times" charset="0"/>
                </a:rPr>
                <a:t>Fuzzy</a:t>
              </a:r>
              <a:endParaRPr kumimoji="0" lang="es-ES" sz="1800" b="0" i="0" u="none" strike="noStrike" cap="none" normalizeH="0" baseline="0" smtClean="0">
                <a:ln>
                  <a:noFill/>
                </a:ln>
                <a:solidFill>
                  <a:schemeClr val="tx1"/>
                </a:solidFill>
                <a:effectLst/>
                <a:latin typeface="Arial" pitchFamily="34" charset="0"/>
              </a:endParaRPr>
            </a:p>
          </p:txBody>
        </p:sp>
        <p:sp>
          <p:nvSpPr>
            <p:cNvPr id="11" name="Rectangle 6"/>
            <p:cNvSpPr>
              <a:spLocks noChangeArrowheads="1"/>
            </p:cNvSpPr>
            <p:nvPr/>
          </p:nvSpPr>
          <p:spPr bwMode="auto">
            <a:xfrm>
              <a:off x="1011" y="2733"/>
              <a:ext cx="219"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Times" charset="0"/>
                </a:rPr>
                <a:t>Input</a:t>
              </a:r>
              <a:endParaRPr kumimoji="0" lang="es-ES" sz="1800" b="0" i="0" u="none" strike="noStrike" cap="none" normalizeH="0" baseline="0" smtClean="0">
                <a:ln>
                  <a:noFill/>
                </a:ln>
                <a:solidFill>
                  <a:schemeClr val="tx1"/>
                </a:solidFill>
                <a:effectLst/>
                <a:latin typeface="Arial" pitchFamily="34" charset="0"/>
              </a:endParaRPr>
            </a:p>
          </p:txBody>
        </p:sp>
        <p:sp>
          <p:nvSpPr>
            <p:cNvPr id="12" name="Rectangle 7"/>
            <p:cNvSpPr>
              <a:spLocks noChangeArrowheads="1"/>
            </p:cNvSpPr>
            <p:nvPr/>
          </p:nvSpPr>
          <p:spPr bwMode="auto">
            <a:xfrm>
              <a:off x="2487" y="1545"/>
              <a:ext cx="596"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Times" charset="0"/>
                </a:rPr>
                <a:t>KNOWLEDGE</a:t>
              </a:r>
              <a:endParaRPr kumimoji="0" lang="es-ES" sz="1800" b="0" i="0" u="none" strike="noStrike" cap="none" normalizeH="0" baseline="0" smtClean="0">
                <a:ln>
                  <a:noFill/>
                </a:ln>
                <a:solidFill>
                  <a:schemeClr val="tx1"/>
                </a:solidFill>
                <a:effectLst/>
                <a:latin typeface="Arial" pitchFamily="34" charset="0"/>
              </a:endParaRPr>
            </a:p>
          </p:txBody>
        </p:sp>
        <p:sp>
          <p:nvSpPr>
            <p:cNvPr id="13" name="Rectangle 8"/>
            <p:cNvSpPr>
              <a:spLocks noChangeArrowheads="1"/>
            </p:cNvSpPr>
            <p:nvPr/>
          </p:nvSpPr>
          <p:spPr bwMode="auto">
            <a:xfrm>
              <a:off x="2595" y="1365"/>
              <a:ext cx="394"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Times" charset="0"/>
                </a:rPr>
                <a:t>BASE OF</a:t>
              </a:r>
              <a:endParaRPr kumimoji="0" lang="es-ES" sz="1800" b="0" i="0" u="none" strike="noStrike" cap="none" normalizeH="0" baseline="0" smtClean="0">
                <a:ln>
                  <a:noFill/>
                </a:ln>
                <a:solidFill>
                  <a:schemeClr val="tx1"/>
                </a:solidFill>
                <a:effectLst/>
                <a:latin typeface="Arial" pitchFamily="34" charset="0"/>
              </a:endParaRPr>
            </a:p>
          </p:txBody>
        </p:sp>
        <p:sp>
          <p:nvSpPr>
            <p:cNvPr id="14" name="Rectangle 9"/>
            <p:cNvSpPr>
              <a:spLocks noChangeArrowheads="1"/>
            </p:cNvSpPr>
            <p:nvPr/>
          </p:nvSpPr>
          <p:spPr bwMode="auto">
            <a:xfrm>
              <a:off x="4144" y="2517"/>
              <a:ext cx="51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Times" charset="0"/>
                </a:rPr>
                <a:t>Fuzzy Output</a:t>
              </a:r>
              <a:endParaRPr kumimoji="0" lang="es-ES" sz="1800" b="0" i="0" u="none" strike="noStrike" cap="none" normalizeH="0" baseline="0" smtClean="0">
                <a:ln>
                  <a:noFill/>
                </a:ln>
                <a:solidFill>
                  <a:schemeClr val="tx1"/>
                </a:solidFill>
                <a:effectLst/>
                <a:latin typeface="Arial" pitchFamily="34" charset="0"/>
              </a:endParaRPr>
            </a:p>
          </p:txBody>
        </p:sp>
        <p:sp>
          <p:nvSpPr>
            <p:cNvPr id="15" name="Line 10"/>
            <p:cNvSpPr>
              <a:spLocks noChangeShapeType="1"/>
            </p:cNvSpPr>
            <p:nvPr/>
          </p:nvSpPr>
          <p:spPr bwMode="auto">
            <a:xfrm>
              <a:off x="183" y="2304"/>
              <a:ext cx="850" cy="1"/>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 name="Freeform 11"/>
            <p:cNvSpPr>
              <a:spLocks/>
            </p:cNvSpPr>
            <p:nvPr/>
          </p:nvSpPr>
          <p:spPr bwMode="auto">
            <a:xfrm>
              <a:off x="975" y="2290"/>
              <a:ext cx="58" cy="28"/>
            </a:xfrm>
            <a:custGeom>
              <a:avLst/>
              <a:gdLst/>
              <a:ahLst/>
              <a:cxnLst>
                <a:cxn ang="0">
                  <a:pos x="0" y="0"/>
                </a:cxn>
                <a:cxn ang="0">
                  <a:pos x="58" y="14"/>
                </a:cxn>
                <a:cxn ang="0">
                  <a:pos x="0" y="28"/>
                </a:cxn>
              </a:cxnLst>
              <a:rect l="0" t="0" r="r" b="b"/>
              <a:pathLst>
                <a:path w="58" h="28">
                  <a:moveTo>
                    <a:pt x="0" y="0"/>
                  </a:moveTo>
                  <a:lnTo>
                    <a:pt x="58" y="14"/>
                  </a:lnTo>
                  <a:lnTo>
                    <a:pt x="0" y="28"/>
                  </a:lnTo>
                </a:path>
              </a:pathLst>
            </a:cu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 name="Rectangle 12"/>
            <p:cNvSpPr>
              <a:spLocks noChangeArrowheads="1"/>
            </p:cNvSpPr>
            <p:nvPr/>
          </p:nvSpPr>
          <p:spPr bwMode="auto">
            <a:xfrm>
              <a:off x="1047" y="2160"/>
              <a:ext cx="1008" cy="288"/>
            </a:xfrm>
            <a:prstGeom prst="rect">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 name="Line 13"/>
            <p:cNvSpPr>
              <a:spLocks noChangeShapeType="1"/>
            </p:cNvSpPr>
            <p:nvPr/>
          </p:nvSpPr>
          <p:spPr bwMode="auto">
            <a:xfrm>
              <a:off x="4648" y="2304"/>
              <a:ext cx="849" cy="1"/>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 name="Freeform 14"/>
            <p:cNvSpPr>
              <a:spLocks/>
            </p:cNvSpPr>
            <p:nvPr/>
          </p:nvSpPr>
          <p:spPr bwMode="auto">
            <a:xfrm>
              <a:off x="5440" y="2290"/>
              <a:ext cx="57" cy="28"/>
            </a:xfrm>
            <a:custGeom>
              <a:avLst/>
              <a:gdLst/>
              <a:ahLst/>
              <a:cxnLst>
                <a:cxn ang="0">
                  <a:pos x="0" y="0"/>
                </a:cxn>
                <a:cxn ang="0">
                  <a:pos x="57" y="14"/>
                </a:cxn>
                <a:cxn ang="0">
                  <a:pos x="0" y="28"/>
                </a:cxn>
              </a:cxnLst>
              <a:rect l="0" t="0" r="r" b="b"/>
              <a:pathLst>
                <a:path w="57" h="28">
                  <a:moveTo>
                    <a:pt x="0" y="0"/>
                  </a:moveTo>
                  <a:lnTo>
                    <a:pt x="57" y="14"/>
                  </a:lnTo>
                  <a:lnTo>
                    <a:pt x="0" y="28"/>
                  </a:lnTo>
                </a:path>
              </a:pathLst>
            </a:cu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 name="Freeform 15"/>
            <p:cNvSpPr>
              <a:spLocks/>
            </p:cNvSpPr>
            <p:nvPr/>
          </p:nvSpPr>
          <p:spPr bwMode="auto">
            <a:xfrm>
              <a:off x="1479" y="2448"/>
              <a:ext cx="706" cy="432"/>
            </a:xfrm>
            <a:custGeom>
              <a:avLst/>
              <a:gdLst/>
              <a:ahLst/>
              <a:cxnLst>
                <a:cxn ang="0">
                  <a:pos x="0" y="0"/>
                </a:cxn>
                <a:cxn ang="0">
                  <a:pos x="0" y="432"/>
                </a:cxn>
                <a:cxn ang="0">
                  <a:pos x="706" y="432"/>
                </a:cxn>
              </a:cxnLst>
              <a:rect l="0" t="0" r="r" b="b"/>
              <a:pathLst>
                <a:path w="706" h="432">
                  <a:moveTo>
                    <a:pt x="0" y="0"/>
                  </a:moveTo>
                  <a:lnTo>
                    <a:pt x="0" y="432"/>
                  </a:lnTo>
                  <a:lnTo>
                    <a:pt x="706" y="432"/>
                  </a:lnTo>
                </a:path>
              </a:pathLst>
            </a:cu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 name="Freeform 16"/>
            <p:cNvSpPr>
              <a:spLocks/>
            </p:cNvSpPr>
            <p:nvPr/>
          </p:nvSpPr>
          <p:spPr bwMode="auto">
            <a:xfrm>
              <a:off x="2127" y="2866"/>
              <a:ext cx="58" cy="29"/>
            </a:xfrm>
            <a:custGeom>
              <a:avLst/>
              <a:gdLst/>
              <a:ahLst/>
              <a:cxnLst>
                <a:cxn ang="0">
                  <a:pos x="0" y="0"/>
                </a:cxn>
                <a:cxn ang="0">
                  <a:pos x="58" y="14"/>
                </a:cxn>
                <a:cxn ang="0">
                  <a:pos x="0" y="29"/>
                </a:cxn>
              </a:cxnLst>
              <a:rect l="0" t="0" r="r" b="b"/>
              <a:pathLst>
                <a:path w="58" h="29">
                  <a:moveTo>
                    <a:pt x="0" y="0"/>
                  </a:moveTo>
                  <a:lnTo>
                    <a:pt x="58" y="14"/>
                  </a:lnTo>
                  <a:lnTo>
                    <a:pt x="0" y="29"/>
                  </a:lnTo>
                </a:path>
              </a:pathLst>
            </a:cu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 name="Freeform 17"/>
            <p:cNvSpPr>
              <a:spLocks/>
            </p:cNvSpPr>
            <p:nvPr/>
          </p:nvSpPr>
          <p:spPr bwMode="auto">
            <a:xfrm>
              <a:off x="3351" y="2463"/>
              <a:ext cx="721" cy="417"/>
            </a:xfrm>
            <a:custGeom>
              <a:avLst/>
              <a:gdLst/>
              <a:ahLst/>
              <a:cxnLst>
                <a:cxn ang="0">
                  <a:pos x="0" y="417"/>
                </a:cxn>
                <a:cxn ang="0">
                  <a:pos x="721" y="417"/>
                </a:cxn>
                <a:cxn ang="0">
                  <a:pos x="721" y="0"/>
                </a:cxn>
              </a:cxnLst>
              <a:rect l="0" t="0" r="r" b="b"/>
              <a:pathLst>
                <a:path w="721" h="417">
                  <a:moveTo>
                    <a:pt x="0" y="417"/>
                  </a:moveTo>
                  <a:lnTo>
                    <a:pt x="721" y="417"/>
                  </a:lnTo>
                  <a:lnTo>
                    <a:pt x="721" y="0"/>
                  </a:lnTo>
                </a:path>
              </a:pathLst>
            </a:cu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3" name="Freeform 18"/>
            <p:cNvSpPr>
              <a:spLocks/>
            </p:cNvSpPr>
            <p:nvPr/>
          </p:nvSpPr>
          <p:spPr bwMode="auto">
            <a:xfrm>
              <a:off x="4057" y="2463"/>
              <a:ext cx="29" cy="57"/>
            </a:xfrm>
            <a:custGeom>
              <a:avLst/>
              <a:gdLst/>
              <a:ahLst/>
              <a:cxnLst>
                <a:cxn ang="0">
                  <a:pos x="0" y="57"/>
                </a:cxn>
                <a:cxn ang="0">
                  <a:pos x="15" y="0"/>
                </a:cxn>
                <a:cxn ang="0">
                  <a:pos x="29" y="57"/>
                </a:cxn>
              </a:cxnLst>
              <a:rect l="0" t="0" r="r" b="b"/>
              <a:pathLst>
                <a:path w="29" h="57">
                  <a:moveTo>
                    <a:pt x="0" y="57"/>
                  </a:moveTo>
                  <a:lnTo>
                    <a:pt x="15" y="0"/>
                  </a:lnTo>
                  <a:lnTo>
                    <a:pt x="29" y="57"/>
                  </a:lnTo>
                </a:path>
              </a:pathLst>
            </a:cu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 name="Line 19"/>
            <p:cNvSpPr>
              <a:spLocks noChangeShapeType="1"/>
            </p:cNvSpPr>
            <p:nvPr/>
          </p:nvSpPr>
          <p:spPr bwMode="auto">
            <a:xfrm>
              <a:off x="2775" y="1728"/>
              <a:ext cx="1" cy="850"/>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 name="Freeform 20"/>
            <p:cNvSpPr>
              <a:spLocks/>
            </p:cNvSpPr>
            <p:nvPr/>
          </p:nvSpPr>
          <p:spPr bwMode="auto">
            <a:xfrm>
              <a:off x="2761" y="2520"/>
              <a:ext cx="29" cy="58"/>
            </a:xfrm>
            <a:custGeom>
              <a:avLst/>
              <a:gdLst/>
              <a:ahLst/>
              <a:cxnLst>
                <a:cxn ang="0">
                  <a:pos x="29" y="0"/>
                </a:cxn>
                <a:cxn ang="0">
                  <a:pos x="14" y="58"/>
                </a:cxn>
                <a:cxn ang="0">
                  <a:pos x="0" y="0"/>
                </a:cxn>
              </a:cxnLst>
              <a:rect l="0" t="0" r="r" b="b"/>
              <a:pathLst>
                <a:path w="29" h="58">
                  <a:moveTo>
                    <a:pt x="29" y="0"/>
                  </a:moveTo>
                  <a:lnTo>
                    <a:pt x="14" y="58"/>
                  </a:lnTo>
                  <a:lnTo>
                    <a:pt x="0" y="0"/>
                  </a:lnTo>
                </a:path>
              </a:pathLst>
            </a:cu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 name="Rectangle 21"/>
            <p:cNvSpPr>
              <a:spLocks noChangeArrowheads="1"/>
            </p:cNvSpPr>
            <p:nvPr/>
          </p:nvSpPr>
          <p:spPr bwMode="auto">
            <a:xfrm>
              <a:off x="2127" y="1224"/>
              <a:ext cx="1296" cy="1872"/>
            </a:xfrm>
            <a:prstGeom prst="rect">
              <a:avLst/>
            </a:prstGeom>
            <a:noFill/>
            <a:ln w="7" cap="flat">
              <a:solidFill>
                <a:srgbClr val="000000"/>
              </a:solidFill>
              <a:prstDash val="sysDash"/>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 name="Rectangle 22"/>
            <p:cNvSpPr>
              <a:spLocks noChangeArrowheads="1"/>
            </p:cNvSpPr>
            <p:nvPr/>
          </p:nvSpPr>
          <p:spPr bwMode="auto">
            <a:xfrm>
              <a:off x="903" y="1152"/>
              <a:ext cx="3853" cy="2016"/>
            </a:xfrm>
            <a:prstGeom prst="rect">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8" name="Rectangle 23"/>
            <p:cNvSpPr>
              <a:spLocks noChangeArrowheads="1"/>
            </p:cNvSpPr>
            <p:nvPr/>
          </p:nvSpPr>
          <p:spPr bwMode="auto">
            <a:xfrm>
              <a:off x="3495" y="2160"/>
              <a:ext cx="1153" cy="288"/>
            </a:xfrm>
            <a:prstGeom prst="rect">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9" name="Rectangle 24"/>
            <p:cNvSpPr>
              <a:spLocks noChangeArrowheads="1"/>
            </p:cNvSpPr>
            <p:nvPr/>
          </p:nvSpPr>
          <p:spPr bwMode="auto">
            <a:xfrm>
              <a:off x="2343" y="1296"/>
              <a:ext cx="864" cy="432"/>
            </a:xfrm>
            <a:prstGeom prst="rect">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0" name="Rectangle 25"/>
            <p:cNvSpPr>
              <a:spLocks noChangeArrowheads="1"/>
            </p:cNvSpPr>
            <p:nvPr/>
          </p:nvSpPr>
          <p:spPr bwMode="auto">
            <a:xfrm>
              <a:off x="2199" y="2592"/>
              <a:ext cx="1152" cy="432"/>
            </a:xfrm>
            <a:prstGeom prst="rect">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1" name="Rectangle 26"/>
            <p:cNvSpPr>
              <a:spLocks noChangeArrowheads="1"/>
            </p:cNvSpPr>
            <p:nvPr/>
          </p:nvSpPr>
          <p:spPr bwMode="auto">
            <a:xfrm>
              <a:off x="975" y="1245"/>
              <a:ext cx="894"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000000"/>
                  </a:solidFill>
                  <a:effectLst/>
                  <a:latin typeface="Times" charset="0"/>
                </a:rPr>
                <a:t>Fuzzy</a:t>
              </a:r>
              <a:r>
                <a:rPr kumimoji="0" lang="es-ES" sz="1200" b="0" i="0" u="none" strike="noStrike" cap="none" normalizeH="0" baseline="0" dirty="0" smtClean="0">
                  <a:ln>
                    <a:noFill/>
                  </a:ln>
                  <a:solidFill>
                    <a:srgbClr val="000000"/>
                  </a:solidFill>
                  <a:effectLst/>
                  <a:latin typeface="Times" charset="0"/>
                </a:rPr>
                <a:t> </a:t>
              </a:r>
              <a:r>
                <a:rPr kumimoji="0" lang="es-ES" sz="1200" b="0" i="0" u="none" strike="noStrike" cap="none" normalizeH="0" baseline="0" dirty="0" err="1" smtClean="0">
                  <a:ln>
                    <a:noFill/>
                  </a:ln>
                  <a:solidFill>
                    <a:srgbClr val="000000"/>
                  </a:solidFill>
                  <a:effectLst/>
                  <a:latin typeface="Times" charset="0"/>
                </a:rPr>
                <a:t>Logic</a:t>
              </a:r>
              <a:r>
                <a:rPr kumimoji="0" lang="es-ES" sz="1200" b="0" i="0" u="none" strike="noStrike" cap="none" normalizeH="0" baseline="0" dirty="0" smtClean="0">
                  <a:ln>
                    <a:noFill/>
                  </a:ln>
                  <a:solidFill>
                    <a:srgbClr val="000000"/>
                  </a:solidFill>
                  <a:effectLst/>
                  <a:latin typeface="Times" charset="0"/>
                </a:rPr>
                <a:t> </a:t>
              </a:r>
              <a:r>
                <a:rPr kumimoji="0" lang="es-ES" sz="1200" b="0" i="0" u="none" strike="noStrike" cap="none" normalizeH="0" baseline="0" dirty="0" err="1" smtClean="0">
                  <a:ln>
                    <a:noFill/>
                  </a:ln>
                  <a:solidFill>
                    <a:srgbClr val="000000"/>
                  </a:solidFill>
                  <a:effectLst/>
                  <a:latin typeface="Times" charset="0"/>
                </a:rPr>
                <a:t>System</a:t>
              </a:r>
              <a:endParaRPr kumimoji="0" lang="es-ES" sz="1800" b="0" i="0" u="none" strike="noStrike" cap="none" normalizeH="0" baseline="0" dirty="0" smtClean="0">
                <a:ln>
                  <a:noFill/>
                </a:ln>
                <a:solidFill>
                  <a:schemeClr val="tx1"/>
                </a:solidFill>
                <a:effectLst/>
                <a:latin typeface="Arial" pitchFamily="34" charset="0"/>
              </a:endParaRPr>
            </a:p>
          </p:txBody>
        </p:sp>
        <p:sp>
          <p:nvSpPr>
            <p:cNvPr id="32" name="Rectangle 27"/>
            <p:cNvSpPr>
              <a:spLocks noChangeArrowheads="1"/>
            </p:cNvSpPr>
            <p:nvPr/>
          </p:nvSpPr>
          <p:spPr bwMode="auto">
            <a:xfrm>
              <a:off x="111" y="2145"/>
              <a:ext cx="349"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charset="0"/>
                </a:rPr>
                <a:t>INPUT</a:t>
              </a:r>
              <a:endParaRPr kumimoji="0" lang="es-ES" sz="1800" b="0" i="0" u="none" strike="noStrike" cap="none" normalizeH="0" baseline="0" smtClean="0">
                <a:ln>
                  <a:noFill/>
                </a:ln>
                <a:solidFill>
                  <a:schemeClr val="tx1"/>
                </a:solidFill>
                <a:effectLst/>
                <a:latin typeface="Arial" pitchFamily="34" charset="0"/>
              </a:endParaRPr>
            </a:p>
          </p:txBody>
        </p:sp>
        <p:sp>
          <p:nvSpPr>
            <p:cNvPr id="33" name="Rectangle 28"/>
            <p:cNvSpPr>
              <a:spLocks noChangeArrowheads="1"/>
            </p:cNvSpPr>
            <p:nvPr/>
          </p:nvSpPr>
          <p:spPr bwMode="auto">
            <a:xfrm>
              <a:off x="75" y="2397"/>
              <a:ext cx="337"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charset="0"/>
                </a:rPr>
                <a:t>(Crisp)</a:t>
              </a:r>
              <a:endParaRPr kumimoji="0" lang="es-ES" sz="1800" b="0" i="0" u="none" strike="noStrike" cap="none" normalizeH="0" baseline="0" smtClean="0">
                <a:ln>
                  <a:noFill/>
                </a:ln>
                <a:solidFill>
                  <a:schemeClr val="tx1"/>
                </a:solidFill>
                <a:effectLst/>
                <a:latin typeface="Arial" pitchFamily="34" charset="0"/>
              </a:endParaRPr>
            </a:p>
          </p:txBody>
        </p:sp>
        <p:sp>
          <p:nvSpPr>
            <p:cNvPr id="34" name="Rectangle 29"/>
            <p:cNvSpPr>
              <a:spLocks noChangeArrowheads="1"/>
            </p:cNvSpPr>
            <p:nvPr/>
          </p:nvSpPr>
          <p:spPr bwMode="auto">
            <a:xfrm>
              <a:off x="1227" y="2253"/>
              <a:ext cx="564"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Times" charset="0"/>
                </a:rPr>
                <a:t>FUZZIFIER</a:t>
              </a:r>
              <a:endParaRPr kumimoji="0" lang="es-ES" sz="1800" b="0" i="0" u="none" strike="noStrike" cap="none" normalizeH="0" baseline="0" dirty="0" smtClean="0">
                <a:ln>
                  <a:noFill/>
                </a:ln>
                <a:solidFill>
                  <a:schemeClr val="tx1"/>
                </a:solidFill>
                <a:effectLst/>
                <a:latin typeface="Arial" pitchFamily="34" charset="0"/>
              </a:endParaRPr>
            </a:p>
          </p:txBody>
        </p:sp>
        <p:sp>
          <p:nvSpPr>
            <p:cNvPr id="35" name="Rectangle 30"/>
            <p:cNvSpPr>
              <a:spLocks noChangeArrowheads="1"/>
            </p:cNvSpPr>
            <p:nvPr/>
          </p:nvSpPr>
          <p:spPr bwMode="auto">
            <a:xfrm>
              <a:off x="3711" y="2253"/>
              <a:ext cx="703"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charset="0"/>
                </a:rPr>
                <a:t>DEFUZZIFIER</a:t>
              </a:r>
              <a:endParaRPr kumimoji="0" lang="es-ES" sz="1800" b="0" i="0" u="none" strike="noStrike" cap="none" normalizeH="0" baseline="0" smtClean="0">
                <a:ln>
                  <a:noFill/>
                </a:ln>
                <a:solidFill>
                  <a:schemeClr val="tx1"/>
                </a:solidFill>
                <a:effectLst/>
                <a:latin typeface="Arial" pitchFamily="34" charset="0"/>
              </a:endParaRPr>
            </a:p>
          </p:txBody>
        </p:sp>
        <p:sp>
          <p:nvSpPr>
            <p:cNvPr id="36" name="Rectangle 31"/>
            <p:cNvSpPr>
              <a:spLocks noChangeArrowheads="1"/>
            </p:cNvSpPr>
            <p:nvPr/>
          </p:nvSpPr>
          <p:spPr bwMode="auto">
            <a:xfrm>
              <a:off x="5080" y="2109"/>
              <a:ext cx="582"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charset="0"/>
                </a:rPr>
                <a:t>Crisp Output</a:t>
              </a:r>
              <a:endParaRPr kumimoji="0" lang="es-ES" sz="1800" b="0" i="0" u="none" strike="noStrike" cap="none" normalizeH="0" baseline="0" smtClean="0">
                <a:ln>
                  <a:noFill/>
                </a:ln>
                <a:solidFill>
                  <a:schemeClr val="tx1"/>
                </a:solidFill>
                <a:effectLst/>
                <a:latin typeface="Arial" pitchFamily="34" charset="0"/>
              </a:endParaRPr>
            </a:p>
          </p:txBody>
        </p:sp>
        <p:sp>
          <p:nvSpPr>
            <p:cNvPr id="37" name="Rectangle 32"/>
            <p:cNvSpPr>
              <a:spLocks noChangeArrowheads="1"/>
            </p:cNvSpPr>
            <p:nvPr/>
          </p:nvSpPr>
          <p:spPr bwMode="auto">
            <a:xfrm>
              <a:off x="2307" y="2685"/>
              <a:ext cx="1003"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charset="0"/>
                </a:rPr>
                <a:t>FUZZY INFERENCE </a:t>
              </a:r>
              <a:endParaRPr kumimoji="0" lang="es-ES" sz="1800" b="0" i="0" u="none" strike="noStrike" cap="none" normalizeH="0" baseline="0" smtClean="0">
                <a:ln>
                  <a:noFill/>
                </a:ln>
                <a:solidFill>
                  <a:schemeClr val="tx1"/>
                </a:solidFill>
                <a:effectLst/>
                <a:latin typeface="Arial" pitchFamily="34" charset="0"/>
              </a:endParaRPr>
            </a:p>
          </p:txBody>
        </p:sp>
        <p:sp>
          <p:nvSpPr>
            <p:cNvPr id="38" name="Rectangle 33"/>
            <p:cNvSpPr>
              <a:spLocks noChangeArrowheads="1"/>
            </p:cNvSpPr>
            <p:nvPr/>
          </p:nvSpPr>
          <p:spPr bwMode="auto">
            <a:xfrm>
              <a:off x="2559" y="2865"/>
              <a:ext cx="430"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charset="0"/>
                </a:rPr>
                <a:t>ENGINE</a:t>
              </a:r>
              <a:endParaRPr kumimoji="0" lang="es-E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4</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642918"/>
            <a:ext cx="1483098"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Outline</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928662" y="1428736"/>
            <a:ext cx="7786741" cy="4572032"/>
          </a:xfrm>
          <a:noFill/>
        </p:spPr>
        <p:txBody>
          <a:bodyPr/>
          <a:lstStyle/>
          <a:p>
            <a:pPr marL="457200" indent="-457200" eaLnBrk="1" hangingPunct="1">
              <a:buFont typeface="+mj-lt"/>
              <a:buAutoNum type="arabicPeriod"/>
            </a:pPr>
            <a:r>
              <a:rPr lang="en-US" sz="2400" dirty="0" smtClean="0">
                <a:solidFill>
                  <a:srgbClr val="FFCC00"/>
                </a:solidFill>
              </a:rPr>
              <a:t>Medical Imaging</a:t>
            </a:r>
          </a:p>
          <a:p>
            <a:pPr marL="457200" indent="-457200" eaLnBrk="1" hangingPunct="1">
              <a:buFont typeface="+mj-lt"/>
              <a:buAutoNum type="arabicPeriod"/>
            </a:pPr>
            <a:r>
              <a:rPr lang="en-US" sz="2400" dirty="0" smtClean="0">
                <a:solidFill>
                  <a:srgbClr val="FFCC00"/>
                </a:solidFill>
              </a:rPr>
              <a:t>Fuzzy Logic Systems</a:t>
            </a:r>
          </a:p>
          <a:p>
            <a:pPr marL="457200" indent="-457200" eaLnBrk="1" hangingPunct="1">
              <a:buFont typeface="+mj-lt"/>
              <a:buAutoNum type="arabicPeriod"/>
            </a:pPr>
            <a:r>
              <a:rPr lang="en-US" sz="2400" dirty="0" smtClean="0">
                <a:solidFill>
                  <a:srgbClr val="FFCC00"/>
                </a:solidFill>
              </a:rPr>
              <a:t>Practical Considerations</a:t>
            </a:r>
          </a:p>
          <a:p>
            <a:pPr marL="1617663" lvl="3" indent="-360363" eaLnBrk="1" hangingPunct="1"/>
            <a:r>
              <a:rPr lang="en-US" dirty="0" smtClean="0">
                <a:solidFill>
                  <a:srgbClr val="92D050"/>
                </a:solidFill>
              </a:rPr>
              <a:t>When and when not</a:t>
            </a:r>
          </a:p>
          <a:p>
            <a:pPr marL="1617663" lvl="3" indent="-360363" eaLnBrk="1" hangingPunct="1"/>
            <a:r>
              <a:rPr lang="en-US" dirty="0" smtClean="0">
                <a:solidFill>
                  <a:srgbClr val="92D050"/>
                </a:solidFill>
              </a:rPr>
              <a:t>How to do it</a:t>
            </a:r>
          </a:p>
          <a:p>
            <a:pPr marL="1617663" lvl="3" indent="-360363" eaLnBrk="1" hangingPunct="1"/>
            <a:r>
              <a:rPr lang="en-US" dirty="0" smtClean="0">
                <a:solidFill>
                  <a:srgbClr val="92D050"/>
                </a:solidFill>
              </a:rPr>
              <a:t>10 practical questions</a:t>
            </a:r>
          </a:p>
          <a:p>
            <a:pPr marL="457200" indent="-457200" eaLnBrk="1" hangingPunct="1">
              <a:buFont typeface="+mj-lt"/>
              <a:buAutoNum type="arabicPeriod"/>
            </a:pPr>
            <a:r>
              <a:rPr lang="en-US" sz="2400" dirty="0" smtClean="0">
                <a:solidFill>
                  <a:srgbClr val="FFCC00"/>
                </a:solidFill>
              </a:rPr>
              <a:t>Case of Study: MRI filtering</a:t>
            </a:r>
          </a:p>
          <a:p>
            <a:pPr marL="457200" indent="-457200" eaLnBrk="1" hangingPunct="1">
              <a:buFont typeface="+mj-lt"/>
              <a:buAutoNum type="arabicPeriod"/>
            </a:pPr>
            <a:r>
              <a:rPr lang="en-US" sz="2400" dirty="0" smtClean="0">
                <a:solidFill>
                  <a:srgbClr val="FFCC00"/>
                </a:solidFill>
              </a:rPr>
              <a:t>Some practical examples</a:t>
            </a:r>
          </a:p>
          <a:p>
            <a:pPr marL="1714500" lvl="3" indent="-457200" eaLnBrk="1" hangingPunct="1">
              <a:buFont typeface="+mj-lt"/>
              <a:buAutoNum type="arabicPeriod"/>
            </a:pPr>
            <a:r>
              <a:rPr lang="en-US" dirty="0" smtClean="0">
                <a:solidFill>
                  <a:srgbClr val="92D050"/>
                </a:solidFill>
              </a:rPr>
              <a:t>Fuzzy filtering of ultrasound</a:t>
            </a:r>
          </a:p>
          <a:p>
            <a:pPr marL="1714500" lvl="3" indent="-457200" eaLnBrk="1" hangingPunct="1">
              <a:buFont typeface="+mj-lt"/>
              <a:buAutoNum type="arabicPeriod"/>
            </a:pPr>
            <a:r>
              <a:rPr lang="en-US" dirty="0" smtClean="0">
                <a:solidFill>
                  <a:srgbClr val="92D050"/>
                </a:solidFill>
              </a:rPr>
              <a:t>Bone age assessment</a:t>
            </a:r>
          </a:p>
          <a:p>
            <a:pPr marL="1714500" lvl="3" indent="-457200" eaLnBrk="1" hangingPunct="1">
              <a:buFont typeface="+mj-lt"/>
              <a:buAutoNum type="arabicPeriod"/>
            </a:pPr>
            <a:r>
              <a:rPr lang="en-US" dirty="0" smtClean="0">
                <a:solidFill>
                  <a:srgbClr val="92D050"/>
                </a:solidFill>
              </a:rPr>
              <a:t>Fuzzy </a:t>
            </a:r>
            <a:r>
              <a:rPr lang="en-US" dirty="0" err="1" smtClean="0">
                <a:solidFill>
                  <a:srgbClr val="92D050"/>
                </a:solidFill>
              </a:rPr>
              <a:t>Thresholding</a:t>
            </a:r>
            <a:endParaRPr lang="en-US" dirty="0" smtClean="0">
              <a:solidFill>
                <a:srgbClr val="92D050"/>
              </a:solidFill>
            </a:endParaRPr>
          </a:p>
          <a:p>
            <a:pPr marL="457200" indent="-457200" eaLnBrk="1" hangingPunct="1">
              <a:buFont typeface="+mj-lt"/>
              <a:buAutoNum type="arabicPeriod"/>
            </a:pPr>
            <a:endParaRPr lang="en-US" sz="2200" dirty="0" smtClean="0">
              <a:solidFill>
                <a:srgbClr val="FFCC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87 Rectángulo"/>
          <p:cNvSpPr/>
          <p:nvPr/>
        </p:nvSpPr>
        <p:spPr>
          <a:xfrm>
            <a:off x="857224" y="4143380"/>
            <a:ext cx="7286676" cy="200026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40</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4192173" cy="584775"/>
          </a:xfrm>
          <a:prstGeom prst="rect">
            <a:avLst/>
          </a:prstGeom>
          <a:noFill/>
          <a:ln w="9525">
            <a:noFill/>
            <a:miter lim="800000"/>
            <a:headEnd/>
            <a:tailEnd/>
          </a:ln>
          <a:effectLst/>
        </p:spPr>
        <p:txBody>
          <a:bodyPr wrap="none">
            <a:spAutoFit/>
          </a:bodyPr>
          <a:lstStyle/>
          <a:p>
            <a:pPr eaLnBrk="0" hangingPunct="0">
              <a:defRPr/>
            </a:pPr>
            <a:r>
              <a:rPr lang="en-GB" sz="3200" dirty="0">
                <a:solidFill>
                  <a:srgbClr val="FFCC00"/>
                </a:solidFill>
                <a:effectLst>
                  <a:outerShdw blurRad="38100" dist="38100" dir="2700000" algn="tl">
                    <a:srgbClr val="000000"/>
                  </a:outerShdw>
                </a:effectLst>
              </a:rPr>
              <a:t>Membership </a:t>
            </a:r>
            <a:r>
              <a:rPr lang="en-GB" sz="3200" dirty="0" smtClean="0">
                <a:solidFill>
                  <a:srgbClr val="FFCC00"/>
                </a:solidFill>
                <a:effectLst>
                  <a:outerShdw blurRad="38100" dist="38100" dir="2700000" algn="tl">
                    <a:srgbClr val="000000"/>
                  </a:outerShdw>
                </a:effectLst>
              </a:rPr>
              <a:t>functions</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9" name="8 Imagen" descr="operaciones.emf"/>
          <p:cNvPicPr>
            <a:picLocks noChangeAspect="1"/>
          </p:cNvPicPr>
          <p:nvPr/>
        </p:nvPicPr>
        <p:blipFill>
          <a:blip r:embed="rId4"/>
          <a:stretch>
            <a:fillRect/>
          </a:stretch>
        </p:blipFill>
        <p:spPr>
          <a:xfrm>
            <a:off x="1000100" y="4321627"/>
            <a:ext cx="6904744" cy="1536265"/>
          </a:xfrm>
          <a:prstGeom prst="rect">
            <a:avLst/>
          </a:prstGeom>
        </p:spPr>
      </p:pic>
      <p:sp>
        <p:nvSpPr>
          <p:cNvPr id="13" name="Text Box 5"/>
          <p:cNvSpPr txBox="1">
            <a:spLocks noChangeArrowheads="1"/>
          </p:cNvSpPr>
          <p:nvPr/>
        </p:nvSpPr>
        <p:spPr bwMode="auto">
          <a:xfrm>
            <a:off x="381000" y="3429000"/>
            <a:ext cx="2188420"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Operations</a:t>
            </a:r>
            <a:endParaRPr lang="en-GB" sz="2400" dirty="0">
              <a:solidFill>
                <a:srgbClr val="FFCC00"/>
              </a:solidFill>
            </a:endParaRPr>
          </a:p>
        </p:txBody>
      </p:sp>
      <p:grpSp>
        <p:nvGrpSpPr>
          <p:cNvPr id="147460" name="Group 4"/>
          <p:cNvGrpSpPr>
            <a:grpSpLocks noChangeAspect="1"/>
          </p:cNvGrpSpPr>
          <p:nvPr/>
        </p:nvGrpSpPr>
        <p:grpSpPr bwMode="auto">
          <a:xfrm>
            <a:off x="500034" y="1571613"/>
            <a:ext cx="2676228" cy="1357321"/>
            <a:chOff x="450" y="1035"/>
            <a:chExt cx="1463" cy="742"/>
          </a:xfrm>
        </p:grpSpPr>
        <p:sp>
          <p:nvSpPr>
            <p:cNvPr id="147459" name="AutoShape 3"/>
            <p:cNvSpPr>
              <a:spLocks noChangeAspect="1" noChangeArrowheads="1" noTextEdit="1"/>
            </p:cNvSpPr>
            <p:nvPr/>
          </p:nvSpPr>
          <p:spPr bwMode="auto">
            <a:xfrm>
              <a:off x="450" y="1035"/>
              <a:ext cx="1463" cy="74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ES"/>
            </a:p>
          </p:txBody>
        </p:sp>
        <p:sp>
          <p:nvSpPr>
            <p:cNvPr id="147461" name="Line 5"/>
            <p:cNvSpPr>
              <a:spLocks noChangeShapeType="1"/>
            </p:cNvSpPr>
            <p:nvPr/>
          </p:nvSpPr>
          <p:spPr bwMode="auto">
            <a:xfrm>
              <a:off x="515" y="1064"/>
              <a:ext cx="1" cy="684"/>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62" name="Line 6"/>
            <p:cNvSpPr>
              <a:spLocks noChangeShapeType="1"/>
            </p:cNvSpPr>
            <p:nvPr/>
          </p:nvSpPr>
          <p:spPr bwMode="auto">
            <a:xfrm>
              <a:off x="479" y="1712"/>
              <a:ext cx="1405" cy="1"/>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63" name="Freeform 7"/>
            <p:cNvSpPr>
              <a:spLocks/>
            </p:cNvSpPr>
            <p:nvPr/>
          </p:nvSpPr>
          <p:spPr bwMode="auto">
            <a:xfrm>
              <a:off x="515" y="1136"/>
              <a:ext cx="973" cy="576"/>
            </a:xfrm>
            <a:custGeom>
              <a:avLst/>
              <a:gdLst/>
              <a:ahLst/>
              <a:cxnLst>
                <a:cxn ang="0">
                  <a:pos x="1" y="0"/>
                </a:cxn>
                <a:cxn ang="0">
                  <a:pos x="11" y="1"/>
                </a:cxn>
                <a:cxn ang="0">
                  <a:pos x="29" y="5"/>
                </a:cxn>
                <a:cxn ang="0">
                  <a:pos x="54" y="10"/>
                </a:cxn>
                <a:cxn ang="0">
                  <a:pos x="80" y="19"/>
                </a:cxn>
                <a:cxn ang="0">
                  <a:pos x="104" y="30"/>
                </a:cxn>
                <a:cxn ang="0">
                  <a:pos x="126" y="43"/>
                </a:cxn>
                <a:cxn ang="0">
                  <a:pos x="147" y="61"/>
                </a:cxn>
                <a:cxn ang="0">
                  <a:pos x="168" y="84"/>
                </a:cxn>
                <a:cxn ang="0">
                  <a:pos x="182" y="100"/>
                </a:cxn>
                <a:cxn ang="0">
                  <a:pos x="196" y="119"/>
                </a:cxn>
                <a:cxn ang="0">
                  <a:pos x="212" y="140"/>
                </a:cxn>
                <a:cxn ang="0">
                  <a:pos x="229" y="162"/>
                </a:cxn>
                <a:cxn ang="0">
                  <a:pos x="246" y="187"/>
                </a:cxn>
                <a:cxn ang="0">
                  <a:pos x="266" y="213"/>
                </a:cxn>
                <a:cxn ang="0">
                  <a:pos x="287" y="240"/>
                </a:cxn>
                <a:cxn ang="0">
                  <a:pos x="308" y="267"/>
                </a:cxn>
                <a:cxn ang="0">
                  <a:pos x="331" y="295"/>
                </a:cxn>
                <a:cxn ang="0">
                  <a:pos x="354" y="322"/>
                </a:cxn>
                <a:cxn ang="0">
                  <a:pos x="378" y="347"/>
                </a:cxn>
                <a:cxn ang="0">
                  <a:pos x="401" y="371"/>
                </a:cxn>
                <a:cxn ang="0">
                  <a:pos x="425" y="393"/>
                </a:cxn>
                <a:cxn ang="0">
                  <a:pos x="450" y="413"/>
                </a:cxn>
                <a:cxn ang="0">
                  <a:pos x="475" y="432"/>
                </a:cxn>
                <a:cxn ang="0">
                  <a:pos x="499" y="448"/>
                </a:cxn>
                <a:cxn ang="0">
                  <a:pos x="525" y="462"/>
                </a:cxn>
                <a:cxn ang="0">
                  <a:pos x="552" y="475"/>
                </a:cxn>
                <a:cxn ang="0">
                  <a:pos x="583" y="488"/>
                </a:cxn>
                <a:cxn ang="0">
                  <a:pos x="617" y="499"/>
                </a:cxn>
                <a:cxn ang="0">
                  <a:pos x="656" y="510"/>
                </a:cxn>
                <a:cxn ang="0">
                  <a:pos x="698" y="521"/>
                </a:cxn>
                <a:cxn ang="0">
                  <a:pos x="745" y="532"/>
                </a:cxn>
                <a:cxn ang="0">
                  <a:pos x="793" y="542"/>
                </a:cxn>
                <a:cxn ang="0">
                  <a:pos x="841" y="553"/>
                </a:cxn>
                <a:cxn ang="0">
                  <a:pos x="885" y="561"/>
                </a:cxn>
                <a:cxn ang="0">
                  <a:pos x="922" y="567"/>
                </a:cxn>
                <a:cxn ang="0">
                  <a:pos x="949" y="572"/>
                </a:cxn>
                <a:cxn ang="0">
                  <a:pos x="965" y="575"/>
                </a:cxn>
                <a:cxn ang="0">
                  <a:pos x="972" y="576"/>
                </a:cxn>
              </a:cxnLst>
              <a:rect l="0" t="0" r="r" b="b"/>
              <a:pathLst>
                <a:path w="973" h="576">
                  <a:moveTo>
                    <a:pt x="0" y="0"/>
                  </a:moveTo>
                  <a:lnTo>
                    <a:pt x="1" y="0"/>
                  </a:lnTo>
                  <a:lnTo>
                    <a:pt x="5" y="0"/>
                  </a:lnTo>
                  <a:lnTo>
                    <a:pt x="11" y="1"/>
                  </a:lnTo>
                  <a:lnTo>
                    <a:pt x="19" y="3"/>
                  </a:lnTo>
                  <a:lnTo>
                    <a:pt x="29" y="5"/>
                  </a:lnTo>
                  <a:lnTo>
                    <a:pt x="41" y="7"/>
                  </a:lnTo>
                  <a:lnTo>
                    <a:pt x="54" y="10"/>
                  </a:lnTo>
                  <a:lnTo>
                    <a:pt x="67" y="14"/>
                  </a:lnTo>
                  <a:lnTo>
                    <a:pt x="80" y="19"/>
                  </a:lnTo>
                  <a:lnTo>
                    <a:pt x="92" y="24"/>
                  </a:lnTo>
                  <a:lnTo>
                    <a:pt x="104" y="30"/>
                  </a:lnTo>
                  <a:lnTo>
                    <a:pt x="115" y="36"/>
                  </a:lnTo>
                  <a:lnTo>
                    <a:pt x="126" y="43"/>
                  </a:lnTo>
                  <a:lnTo>
                    <a:pt x="136" y="52"/>
                  </a:lnTo>
                  <a:lnTo>
                    <a:pt x="147" y="61"/>
                  </a:lnTo>
                  <a:lnTo>
                    <a:pt x="157" y="72"/>
                  </a:lnTo>
                  <a:lnTo>
                    <a:pt x="168" y="84"/>
                  </a:lnTo>
                  <a:lnTo>
                    <a:pt x="175" y="92"/>
                  </a:lnTo>
                  <a:lnTo>
                    <a:pt x="182" y="100"/>
                  </a:lnTo>
                  <a:lnTo>
                    <a:pt x="189" y="109"/>
                  </a:lnTo>
                  <a:lnTo>
                    <a:pt x="196" y="119"/>
                  </a:lnTo>
                  <a:lnTo>
                    <a:pt x="204" y="129"/>
                  </a:lnTo>
                  <a:lnTo>
                    <a:pt x="212" y="140"/>
                  </a:lnTo>
                  <a:lnTo>
                    <a:pt x="220" y="151"/>
                  </a:lnTo>
                  <a:lnTo>
                    <a:pt x="229" y="162"/>
                  </a:lnTo>
                  <a:lnTo>
                    <a:pt x="237" y="174"/>
                  </a:lnTo>
                  <a:lnTo>
                    <a:pt x="246" y="187"/>
                  </a:lnTo>
                  <a:lnTo>
                    <a:pt x="256" y="200"/>
                  </a:lnTo>
                  <a:lnTo>
                    <a:pt x="266" y="213"/>
                  </a:lnTo>
                  <a:lnTo>
                    <a:pt x="276" y="227"/>
                  </a:lnTo>
                  <a:lnTo>
                    <a:pt x="287" y="240"/>
                  </a:lnTo>
                  <a:lnTo>
                    <a:pt x="297" y="253"/>
                  </a:lnTo>
                  <a:lnTo>
                    <a:pt x="308" y="267"/>
                  </a:lnTo>
                  <a:lnTo>
                    <a:pt x="319" y="281"/>
                  </a:lnTo>
                  <a:lnTo>
                    <a:pt x="331" y="295"/>
                  </a:lnTo>
                  <a:lnTo>
                    <a:pt x="343" y="308"/>
                  </a:lnTo>
                  <a:lnTo>
                    <a:pt x="354" y="322"/>
                  </a:lnTo>
                  <a:lnTo>
                    <a:pt x="366" y="335"/>
                  </a:lnTo>
                  <a:lnTo>
                    <a:pt x="378" y="347"/>
                  </a:lnTo>
                  <a:lnTo>
                    <a:pt x="389" y="359"/>
                  </a:lnTo>
                  <a:lnTo>
                    <a:pt x="401" y="371"/>
                  </a:lnTo>
                  <a:lnTo>
                    <a:pt x="413" y="382"/>
                  </a:lnTo>
                  <a:lnTo>
                    <a:pt x="425" y="393"/>
                  </a:lnTo>
                  <a:lnTo>
                    <a:pt x="437" y="404"/>
                  </a:lnTo>
                  <a:lnTo>
                    <a:pt x="450" y="413"/>
                  </a:lnTo>
                  <a:lnTo>
                    <a:pt x="462" y="423"/>
                  </a:lnTo>
                  <a:lnTo>
                    <a:pt x="475" y="432"/>
                  </a:lnTo>
                  <a:lnTo>
                    <a:pt x="486" y="440"/>
                  </a:lnTo>
                  <a:lnTo>
                    <a:pt x="499" y="448"/>
                  </a:lnTo>
                  <a:lnTo>
                    <a:pt x="511" y="455"/>
                  </a:lnTo>
                  <a:lnTo>
                    <a:pt x="525" y="462"/>
                  </a:lnTo>
                  <a:lnTo>
                    <a:pt x="538" y="469"/>
                  </a:lnTo>
                  <a:lnTo>
                    <a:pt x="552" y="475"/>
                  </a:lnTo>
                  <a:lnTo>
                    <a:pt x="567" y="481"/>
                  </a:lnTo>
                  <a:lnTo>
                    <a:pt x="583" y="488"/>
                  </a:lnTo>
                  <a:lnTo>
                    <a:pt x="600" y="493"/>
                  </a:lnTo>
                  <a:lnTo>
                    <a:pt x="617" y="499"/>
                  </a:lnTo>
                  <a:lnTo>
                    <a:pt x="636" y="505"/>
                  </a:lnTo>
                  <a:lnTo>
                    <a:pt x="656" y="510"/>
                  </a:lnTo>
                  <a:lnTo>
                    <a:pt x="676" y="516"/>
                  </a:lnTo>
                  <a:lnTo>
                    <a:pt x="698" y="521"/>
                  </a:lnTo>
                  <a:lnTo>
                    <a:pt x="721" y="527"/>
                  </a:lnTo>
                  <a:lnTo>
                    <a:pt x="745" y="532"/>
                  </a:lnTo>
                  <a:lnTo>
                    <a:pt x="769" y="538"/>
                  </a:lnTo>
                  <a:lnTo>
                    <a:pt x="793" y="542"/>
                  </a:lnTo>
                  <a:lnTo>
                    <a:pt x="817" y="548"/>
                  </a:lnTo>
                  <a:lnTo>
                    <a:pt x="841" y="553"/>
                  </a:lnTo>
                  <a:lnTo>
                    <a:pt x="864" y="557"/>
                  </a:lnTo>
                  <a:lnTo>
                    <a:pt x="885" y="561"/>
                  </a:lnTo>
                  <a:lnTo>
                    <a:pt x="905" y="565"/>
                  </a:lnTo>
                  <a:lnTo>
                    <a:pt x="922" y="567"/>
                  </a:lnTo>
                  <a:lnTo>
                    <a:pt x="937" y="570"/>
                  </a:lnTo>
                  <a:lnTo>
                    <a:pt x="949" y="572"/>
                  </a:lnTo>
                  <a:lnTo>
                    <a:pt x="958" y="574"/>
                  </a:lnTo>
                  <a:lnTo>
                    <a:pt x="965" y="575"/>
                  </a:lnTo>
                  <a:lnTo>
                    <a:pt x="969" y="576"/>
                  </a:lnTo>
                  <a:lnTo>
                    <a:pt x="972" y="576"/>
                  </a:lnTo>
                  <a:lnTo>
                    <a:pt x="973" y="576"/>
                  </a:lnTo>
                </a:path>
              </a:pathLst>
            </a:custGeom>
            <a:noFill/>
            <a:ln w="14"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47464" name="Freeform 8"/>
            <p:cNvSpPr>
              <a:spLocks/>
            </p:cNvSpPr>
            <p:nvPr/>
          </p:nvSpPr>
          <p:spPr bwMode="auto">
            <a:xfrm>
              <a:off x="659" y="1160"/>
              <a:ext cx="1081" cy="552"/>
            </a:xfrm>
            <a:custGeom>
              <a:avLst/>
              <a:gdLst/>
              <a:ahLst/>
              <a:cxnLst>
                <a:cxn ang="0">
                  <a:pos x="4" y="549"/>
                </a:cxn>
                <a:cxn ang="0">
                  <a:pos x="26" y="534"/>
                </a:cxn>
                <a:cxn ang="0">
                  <a:pos x="64" y="505"/>
                </a:cxn>
                <a:cxn ang="0">
                  <a:pos x="106" y="472"/>
                </a:cxn>
                <a:cxn ang="0">
                  <a:pos x="143" y="441"/>
                </a:cxn>
                <a:cxn ang="0">
                  <a:pos x="172" y="411"/>
                </a:cxn>
                <a:cxn ang="0">
                  <a:pos x="197" y="382"/>
                </a:cxn>
                <a:cxn ang="0">
                  <a:pos x="218" y="352"/>
                </a:cxn>
                <a:cxn ang="0">
                  <a:pos x="238" y="319"/>
                </a:cxn>
                <a:cxn ang="0">
                  <a:pos x="259" y="282"/>
                </a:cxn>
                <a:cxn ang="0">
                  <a:pos x="280" y="243"/>
                </a:cxn>
                <a:cxn ang="0">
                  <a:pos x="300" y="203"/>
                </a:cxn>
                <a:cxn ang="0">
                  <a:pos x="320" y="166"/>
                </a:cxn>
                <a:cxn ang="0">
                  <a:pos x="338" y="133"/>
                </a:cxn>
                <a:cxn ang="0">
                  <a:pos x="355" y="105"/>
                </a:cxn>
                <a:cxn ang="0">
                  <a:pos x="374" y="77"/>
                </a:cxn>
                <a:cxn ang="0">
                  <a:pos x="395" y="53"/>
                </a:cxn>
                <a:cxn ang="0">
                  <a:pos x="417" y="33"/>
                </a:cxn>
                <a:cxn ang="0">
                  <a:pos x="440" y="17"/>
                </a:cxn>
                <a:cxn ang="0">
                  <a:pos x="463" y="7"/>
                </a:cxn>
                <a:cxn ang="0">
                  <a:pos x="484" y="1"/>
                </a:cxn>
                <a:cxn ang="0">
                  <a:pos x="505" y="0"/>
                </a:cxn>
                <a:cxn ang="0">
                  <a:pos x="525" y="1"/>
                </a:cxn>
                <a:cxn ang="0">
                  <a:pos x="546" y="7"/>
                </a:cxn>
                <a:cxn ang="0">
                  <a:pos x="569" y="17"/>
                </a:cxn>
                <a:cxn ang="0">
                  <a:pos x="592" y="33"/>
                </a:cxn>
                <a:cxn ang="0">
                  <a:pos x="615" y="53"/>
                </a:cxn>
                <a:cxn ang="0">
                  <a:pos x="635" y="77"/>
                </a:cxn>
                <a:cxn ang="0">
                  <a:pos x="654" y="105"/>
                </a:cxn>
                <a:cxn ang="0">
                  <a:pos x="671" y="133"/>
                </a:cxn>
                <a:cxn ang="0">
                  <a:pos x="689" y="166"/>
                </a:cxn>
                <a:cxn ang="0">
                  <a:pos x="710" y="203"/>
                </a:cxn>
                <a:cxn ang="0">
                  <a:pos x="731" y="243"/>
                </a:cxn>
                <a:cxn ang="0">
                  <a:pos x="754" y="282"/>
                </a:cxn>
                <a:cxn ang="0">
                  <a:pos x="777" y="319"/>
                </a:cxn>
                <a:cxn ang="0">
                  <a:pos x="800" y="352"/>
                </a:cxn>
                <a:cxn ang="0">
                  <a:pos x="825" y="382"/>
                </a:cxn>
                <a:cxn ang="0">
                  <a:pos x="852" y="409"/>
                </a:cxn>
                <a:cxn ang="0">
                  <a:pos x="885" y="435"/>
                </a:cxn>
                <a:cxn ang="0">
                  <a:pos x="927" y="463"/>
                </a:cxn>
                <a:cxn ang="0">
                  <a:pos x="977" y="494"/>
                </a:cxn>
                <a:cxn ang="0">
                  <a:pos x="1027" y="522"/>
                </a:cxn>
                <a:cxn ang="0">
                  <a:pos x="1064" y="543"/>
                </a:cxn>
                <a:cxn ang="0">
                  <a:pos x="1079" y="552"/>
                </a:cxn>
              </a:cxnLst>
              <a:rect l="0" t="0" r="r" b="b"/>
              <a:pathLst>
                <a:path w="1081" h="552">
                  <a:moveTo>
                    <a:pt x="0" y="552"/>
                  </a:moveTo>
                  <a:lnTo>
                    <a:pt x="2" y="551"/>
                  </a:lnTo>
                  <a:lnTo>
                    <a:pt x="4" y="549"/>
                  </a:lnTo>
                  <a:lnTo>
                    <a:pt x="9" y="546"/>
                  </a:lnTo>
                  <a:lnTo>
                    <a:pt x="16" y="541"/>
                  </a:lnTo>
                  <a:lnTo>
                    <a:pt x="26" y="534"/>
                  </a:lnTo>
                  <a:lnTo>
                    <a:pt x="37" y="526"/>
                  </a:lnTo>
                  <a:lnTo>
                    <a:pt x="50" y="516"/>
                  </a:lnTo>
                  <a:lnTo>
                    <a:pt x="64" y="505"/>
                  </a:lnTo>
                  <a:lnTo>
                    <a:pt x="78" y="494"/>
                  </a:lnTo>
                  <a:lnTo>
                    <a:pt x="92" y="483"/>
                  </a:lnTo>
                  <a:lnTo>
                    <a:pt x="106" y="472"/>
                  </a:lnTo>
                  <a:lnTo>
                    <a:pt x="119" y="461"/>
                  </a:lnTo>
                  <a:lnTo>
                    <a:pt x="131" y="451"/>
                  </a:lnTo>
                  <a:lnTo>
                    <a:pt x="143" y="441"/>
                  </a:lnTo>
                  <a:lnTo>
                    <a:pt x="153" y="431"/>
                  </a:lnTo>
                  <a:lnTo>
                    <a:pt x="163" y="421"/>
                  </a:lnTo>
                  <a:lnTo>
                    <a:pt x="172" y="411"/>
                  </a:lnTo>
                  <a:lnTo>
                    <a:pt x="181" y="402"/>
                  </a:lnTo>
                  <a:lnTo>
                    <a:pt x="189" y="392"/>
                  </a:lnTo>
                  <a:lnTo>
                    <a:pt x="197" y="382"/>
                  </a:lnTo>
                  <a:lnTo>
                    <a:pt x="204" y="372"/>
                  </a:lnTo>
                  <a:lnTo>
                    <a:pt x="211" y="362"/>
                  </a:lnTo>
                  <a:lnTo>
                    <a:pt x="218" y="352"/>
                  </a:lnTo>
                  <a:lnTo>
                    <a:pt x="224" y="341"/>
                  </a:lnTo>
                  <a:lnTo>
                    <a:pt x="232" y="330"/>
                  </a:lnTo>
                  <a:lnTo>
                    <a:pt x="238" y="319"/>
                  </a:lnTo>
                  <a:lnTo>
                    <a:pt x="245" y="307"/>
                  </a:lnTo>
                  <a:lnTo>
                    <a:pt x="252" y="295"/>
                  </a:lnTo>
                  <a:lnTo>
                    <a:pt x="259" y="282"/>
                  </a:lnTo>
                  <a:lnTo>
                    <a:pt x="266" y="269"/>
                  </a:lnTo>
                  <a:lnTo>
                    <a:pt x="273" y="256"/>
                  </a:lnTo>
                  <a:lnTo>
                    <a:pt x="280" y="243"/>
                  </a:lnTo>
                  <a:lnTo>
                    <a:pt x="287" y="229"/>
                  </a:lnTo>
                  <a:lnTo>
                    <a:pt x="294" y="216"/>
                  </a:lnTo>
                  <a:lnTo>
                    <a:pt x="300" y="203"/>
                  </a:lnTo>
                  <a:lnTo>
                    <a:pt x="307" y="191"/>
                  </a:lnTo>
                  <a:lnTo>
                    <a:pt x="313" y="178"/>
                  </a:lnTo>
                  <a:lnTo>
                    <a:pt x="320" y="166"/>
                  </a:lnTo>
                  <a:lnTo>
                    <a:pt x="326" y="155"/>
                  </a:lnTo>
                  <a:lnTo>
                    <a:pt x="332" y="143"/>
                  </a:lnTo>
                  <a:lnTo>
                    <a:pt x="338" y="133"/>
                  </a:lnTo>
                  <a:lnTo>
                    <a:pt x="344" y="123"/>
                  </a:lnTo>
                  <a:lnTo>
                    <a:pt x="349" y="113"/>
                  </a:lnTo>
                  <a:lnTo>
                    <a:pt x="355" y="105"/>
                  </a:lnTo>
                  <a:lnTo>
                    <a:pt x="360" y="96"/>
                  </a:lnTo>
                  <a:lnTo>
                    <a:pt x="367" y="86"/>
                  </a:lnTo>
                  <a:lnTo>
                    <a:pt x="374" y="77"/>
                  </a:lnTo>
                  <a:lnTo>
                    <a:pt x="381" y="69"/>
                  </a:lnTo>
                  <a:lnTo>
                    <a:pt x="387" y="60"/>
                  </a:lnTo>
                  <a:lnTo>
                    <a:pt x="395" y="53"/>
                  </a:lnTo>
                  <a:lnTo>
                    <a:pt x="402" y="46"/>
                  </a:lnTo>
                  <a:lnTo>
                    <a:pt x="409" y="39"/>
                  </a:lnTo>
                  <a:lnTo>
                    <a:pt x="417" y="33"/>
                  </a:lnTo>
                  <a:lnTo>
                    <a:pt x="425" y="27"/>
                  </a:lnTo>
                  <a:lnTo>
                    <a:pt x="432" y="22"/>
                  </a:lnTo>
                  <a:lnTo>
                    <a:pt x="440" y="17"/>
                  </a:lnTo>
                  <a:lnTo>
                    <a:pt x="448" y="13"/>
                  </a:lnTo>
                  <a:lnTo>
                    <a:pt x="456" y="10"/>
                  </a:lnTo>
                  <a:lnTo>
                    <a:pt x="463" y="7"/>
                  </a:lnTo>
                  <a:lnTo>
                    <a:pt x="470" y="5"/>
                  </a:lnTo>
                  <a:lnTo>
                    <a:pt x="478" y="3"/>
                  </a:lnTo>
                  <a:lnTo>
                    <a:pt x="484" y="1"/>
                  </a:lnTo>
                  <a:lnTo>
                    <a:pt x="491" y="0"/>
                  </a:lnTo>
                  <a:lnTo>
                    <a:pt x="498" y="0"/>
                  </a:lnTo>
                  <a:lnTo>
                    <a:pt x="505" y="0"/>
                  </a:lnTo>
                  <a:lnTo>
                    <a:pt x="511" y="0"/>
                  </a:lnTo>
                  <a:lnTo>
                    <a:pt x="518" y="0"/>
                  </a:lnTo>
                  <a:lnTo>
                    <a:pt x="525" y="1"/>
                  </a:lnTo>
                  <a:lnTo>
                    <a:pt x="531" y="3"/>
                  </a:lnTo>
                  <a:lnTo>
                    <a:pt x="539" y="5"/>
                  </a:lnTo>
                  <a:lnTo>
                    <a:pt x="546" y="7"/>
                  </a:lnTo>
                  <a:lnTo>
                    <a:pt x="553" y="10"/>
                  </a:lnTo>
                  <a:lnTo>
                    <a:pt x="561" y="13"/>
                  </a:lnTo>
                  <a:lnTo>
                    <a:pt x="569" y="17"/>
                  </a:lnTo>
                  <a:lnTo>
                    <a:pt x="577" y="22"/>
                  </a:lnTo>
                  <a:lnTo>
                    <a:pt x="584" y="27"/>
                  </a:lnTo>
                  <a:lnTo>
                    <a:pt x="592" y="33"/>
                  </a:lnTo>
                  <a:lnTo>
                    <a:pt x="600" y="39"/>
                  </a:lnTo>
                  <a:lnTo>
                    <a:pt x="607" y="46"/>
                  </a:lnTo>
                  <a:lnTo>
                    <a:pt x="615" y="53"/>
                  </a:lnTo>
                  <a:lnTo>
                    <a:pt x="622" y="60"/>
                  </a:lnTo>
                  <a:lnTo>
                    <a:pt x="628" y="69"/>
                  </a:lnTo>
                  <a:lnTo>
                    <a:pt x="635" y="77"/>
                  </a:lnTo>
                  <a:lnTo>
                    <a:pt x="642" y="86"/>
                  </a:lnTo>
                  <a:lnTo>
                    <a:pt x="649" y="96"/>
                  </a:lnTo>
                  <a:lnTo>
                    <a:pt x="654" y="105"/>
                  </a:lnTo>
                  <a:lnTo>
                    <a:pt x="660" y="113"/>
                  </a:lnTo>
                  <a:lnTo>
                    <a:pt x="665" y="123"/>
                  </a:lnTo>
                  <a:lnTo>
                    <a:pt x="671" y="133"/>
                  </a:lnTo>
                  <a:lnTo>
                    <a:pt x="677" y="143"/>
                  </a:lnTo>
                  <a:lnTo>
                    <a:pt x="683" y="155"/>
                  </a:lnTo>
                  <a:lnTo>
                    <a:pt x="689" y="166"/>
                  </a:lnTo>
                  <a:lnTo>
                    <a:pt x="696" y="178"/>
                  </a:lnTo>
                  <a:lnTo>
                    <a:pt x="703" y="191"/>
                  </a:lnTo>
                  <a:lnTo>
                    <a:pt x="710" y="203"/>
                  </a:lnTo>
                  <a:lnTo>
                    <a:pt x="717" y="216"/>
                  </a:lnTo>
                  <a:lnTo>
                    <a:pt x="724" y="229"/>
                  </a:lnTo>
                  <a:lnTo>
                    <a:pt x="731" y="243"/>
                  </a:lnTo>
                  <a:lnTo>
                    <a:pt x="739" y="256"/>
                  </a:lnTo>
                  <a:lnTo>
                    <a:pt x="747" y="269"/>
                  </a:lnTo>
                  <a:lnTo>
                    <a:pt x="754" y="282"/>
                  </a:lnTo>
                  <a:lnTo>
                    <a:pt x="761" y="295"/>
                  </a:lnTo>
                  <a:lnTo>
                    <a:pt x="769" y="307"/>
                  </a:lnTo>
                  <a:lnTo>
                    <a:pt x="777" y="319"/>
                  </a:lnTo>
                  <a:lnTo>
                    <a:pt x="785" y="330"/>
                  </a:lnTo>
                  <a:lnTo>
                    <a:pt x="793" y="341"/>
                  </a:lnTo>
                  <a:lnTo>
                    <a:pt x="800" y="352"/>
                  </a:lnTo>
                  <a:lnTo>
                    <a:pt x="809" y="362"/>
                  </a:lnTo>
                  <a:lnTo>
                    <a:pt x="817" y="372"/>
                  </a:lnTo>
                  <a:lnTo>
                    <a:pt x="825" y="382"/>
                  </a:lnTo>
                  <a:lnTo>
                    <a:pt x="834" y="391"/>
                  </a:lnTo>
                  <a:lnTo>
                    <a:pt x="843" y="399"/>
                  </a:lnTo>
                  <a:lnTo>
                    <a:pt x="852" y="409"/>
                  </a:lnTo>
                  <a:lnTo>
                    <a:pt x="863" y="417"/>
                  </a:lnTo>
                  <a:lnTo>
                    <a:pt x="874" y="426"/>
                  </a:lnTo>
                  <a:lnTo>
                    <a:pt x="885" y="435"/>
                  </a:lnTo>
                  <a:lnTo>
                    <a:pt x="898" y="444"/>
                  </a:lnTo>
                  <a:lnTo>
                    <a:pt x="912" y="453"/>
                  </a:lnTo>
                  <a:lnTo>
                    <a:pt x="927" y="463"/>
                  </a:lnTo>
                  <a:lnTo>
                    <a:pt x="943" y="473"/>
                  </a:lnTo>
                  <a:lnTo>
                    <a:pt x="959" y="483"/>
                  </a:lnTo>
                  <a:lnTo>
                    <a:pt x="977" y="494"/>
                  </a:lnTo>
                  <a:lnTo>
                    <a:pt x="994" y="504"/>
                  </a:lnTo>
                  <a:lnTo>
                    <a:pt x="1011" y="513"/>
                  </a:lnTo>
                  <a:lnTo>
                    <a:pt x="1027" y="522"/>
                  </a:lnTo>
                  <a:lnTo>
                    <a:pt x="1042" y="530"/>
                  </a:lnTo>
                  <a:lnTo>
                    <a:pt x="1054" y="538"/>
                  </a:lnTo>
                  <a:lnTo>
                    <a:pt x="1064" y="543"/>
                  </a:lnTo>
                  <a:lnTo>
                    <a:pt x="1072" y="547"/>
                  </a:lnTo>
                  <a:lnTo>
                    <a:pt x="1077" y="550"/>
                  </a:lnTo>
                  <a:lnTo>
                    <a:pt x="1079" y="552"/>
                  </a:lnTo>
                  <a:lnTo>
                    <a:pt x="1081" y="552"/>
                  </a:lnTo>
                </a:path>
              </a:pathLst>
            </a:custGeom>
            <a:noFill/>
            <a:ln w="14"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7467" name="Group 11"/>
          <p:cNvGrpSpPr>
            <a:grpSpLocks noChangeAspect="1"/>
          </p:cNvGrpSpPr>
          <p:nvPr/>
        </p:nvGrpSpPr>
        <p:grpSpPr bwMode="auto">
          <a:xfrm>
            <a:off x="3357563" y="1571625"/>
            <a:ext cx="2322512" cy="1352550"/>
            <a:chOff x="2115" y="990"/>
            <a:chExt cx="1463" cy="852"/>
          </a:xfrm>
        </p:grpSpPr>
        <p:sp>
          <p:nvSpPr>
            <p:cNvPr id="147466" name="AutoShape 10"/>
            <p:cNvSpPr>
              <a:spLocks noChangeAspect="1" noChangeArrowheads="1" noTextEdit="1"/>
            </p:cNvSpPr>
            <p:nvPr/>
          </p:nvSpPr>
          <p:spPr bwMode="auto">
            <a:xfrm>
              <a:off x="2115" y="990"/>
              <a:ext cx="1463" cy="8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ES"/>
            </a:p>
          </p:txBody>
        </p:sp>
        <p:sp>
          <p:nvSpPr>
            <p:cNvPr id="147468" name="Line 12"/>
            <p:cNvSpPr>
              <a:spLocks noChangeShapeType="1"/>
            </p:cNvSpPr>
            <p:nvPr/>
          </p:nvSpPr>
          <p:spPr bwMode="auto">
            <a:xfrm>
              <a:off x="2180" y="1019"/>
              <a:ext cx="1" cy="685"/>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69" name="Line 13"/>
            <p:cNvSpPr>
              <a:spLocks noChangeShapeType="1"/>
            </p:cNvSpPr>
            <p:nvPr/>
          </p:nvSpPr>
          <p:spPr bwMode="auto">
            <a:xfrm>
              <a:off x="2144" y="1668"/>
              <a:ext cx="1405" cy="1"/>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70" name="Freeform 14"/>
            <p:cNvSpPr>
              <a:spLocks/>
            </p:cNvSpPr>
            <p:nvPr/>
          </p:nvSpPr>
          <p:spPr bwMode="auto">
            <a:xfrm>
              <a:off x="2180" y="1091"/>
              <a:ext cx="1297" cy="577"/>
            </a:xfrm>
            <a:custGeom>
              <a:avLst/>
              <a:gdLst/>
              <a:ahLst/>
              <a:cxnLst>
                <a:cxn ang="0">
                  <a:pos x="0" y="0"/>
                </a:cxn>
                <a:cxn ang="0">
                  <a:pos x="360" y="577"/>
                </a:cxn>
                <a:cxn ang="0">
                  <a:pos x="721" y="0"/>
                </a:cxn>
                <a:cxn ang="0">
                  <a:pos x="1081" y="577"/>
                </a:cxn>
                <a:cxn ang="0">
                  <a:pos x="1297" y="0"/>
                </a:cxn>
              </a:cxnLst>
              <a:rect l="0" t="0" r="r" b="b"/>
              <a:pathLst>
                <a:path w="1297" h="577">
                  <a:moveTo>
                    <a:pt x="0" y="0"/>
                  </a:moveTo>
                  <a:lnTo>
                    <a:pt x="360" y="577"/>
                  </a:lnTo>
                  <a:lnTo>
                    <a:pt x="721" y="0"/>
                  </a:lnTo>
                  <a:lnTo>
                    <a:pt x="1081" y="577"/>
                  </a:lnTo>
                  <a:lnTo>
                    <a:pt x="1297" y="0"/>
                  </a:lnTo>
                </a:path>
              </a:pathLst>
            </a:custGeom>
            <a:no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71" name="Freeform 15"/>
            <p:cNvSpPr>
              <a:spLocks/>
            </p:cNvSpPr>
            <p:nvPr/>
          </p:nvSpPr>
          <p:spPr bwMode="auto">
            <a:xfrm>
              <a:off x="2180" y="1091"/>
              <a:ext cx="1297" cy="577"/>
            </a:xfrm>
            <a:custGeom>
              <a:avLst/>
              <a:gdLst/>
              <a:ahLst/>
              <a:cxnLst>
                <a:cxn ang="0">
                  <a:pos x="0" y="577"/>
                </a:cxn>
                <a:cxn ang="0">
                  <a:pos x="360" y="0"/>
                </a:cxn>
                <a:cxn ang="0">
                  <a:pos x="721" y="577"/>
                </a:cxn>
                <a:cxn ang="0">
                  <a:pos x="1081" y="0"/>
                </a:cxn>
                <a:cxn ang="0">
                  <a:pos x="1297" y="577"/>
                </a:cxn>
              </a:cxnLst>
              <a:rect l="0" t="0" r="r" b="b"/>
              <a:pathLst>
                <a:path w="1297" h="577">
                  <a:moveTo>
                    <a:pt x="0" y="577"/>
                  </a:moveTo>
                  <a:lnTo>
                    <a:pt x="360" y="0"/>
                  </a:lnTo>
                  <a:lnTo>
                    <a:pt x="721" y="577"/>
                  </a:lnTo>
                  <a:lnTo>
                    <a:pt x="1081" y="0"/>
                  </a:lnTo>
                  <a:lnTo>
                    <a:pt x="1297" y="577"/>
                  </a:lnTo>
                </a:path>
              </a:pathLst>
            </a:custGeom>
            <a:noFill/>
            <a:ln w="14" cap="flat">
              <a:solidFill>
                <a:srgbClr val="000000"/>
              </a:solidFill>
              <a:prstDash val="sysDash"/>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72" name="Line 16"/>
            <p:cNvSpPr>
              <a:spLocks noChangeShapeType="1"/>
            </p:cNvSpPr>
            <p:nvPr/>
          </p:nvSpPr>
          <p:spPr bwMode="auto">
            <a:xfrm>
              <a:off x="2324" y="1668"/>
              <a:ext cx="1" cy="36"/>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73" name="Line 17"/>
            <p:cNvSpPr>
              <a:spLocks noChangeShapeType="1"/>
            </p:cNvSpPr>
            <p:nvPr/>
          </p:nvSpPr>
          <p:spPr bwMode="auto">
            <a:xfrm>
              <a:off x="2468" y="1668"/>
              <a:ext cx="1" cy="36"/>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74" name="Line 18"/>
            <p:cNvSpPr>
              <a:spLocks noChangeShapeType="1"/>
            </p:cNvSpPr>
            <p:nvPr/>
          </p:nvSpPr>
          <p:spPr bwMode="auto">
            <a:xfrm>
              <a:off x="2612" y="1668"/>
              <a:ext cx="1" cy="36"/>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75" name="Line 19"/>
            <p:cNvSpPr>
              <a:spLocks noChangeShapeType="1"/>
            </p:cNvSpPr>
            <p:nvPr/>
          </p:nvSpPr>
          <p:spPr bwMode="auto">
            <a:xfrm>
              <a:off x="2756" y="1668"/>
              <a:ext cx="1" cy="36"/>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76" name="Line 20"/>
            <p:cNvSpPr>
              <a:spLocks noChangeShapeType="1"/>
            </p:cNvSpPr>
            <p:nvPr/>
          </p:nvSpPr>
          <p:spPr bwMode="auto">
            <a:xfrm>
              <a:off x="2901" y="1668"/>
              <a:ext cx="1" cy="36"/>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77" name="Line 21"/>
            <p:cNvSpPr>
              <a:spLocks noChangeShapeType="1"/>
            </p:cNvSpPr>
            <p:nvPr/>
          </p:nvSpPr>
          <p:spPr bwMode="auto">
            <a:xfrm>
              <a:off x="3045" y="1668"/>
              <a:ext cx="1" cy="36"/>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78" name="Line 22"/>
            <p:cNvSpPr>
              <a:spLocks noChangeShapeType="1"/>
            </p:cNvSpPr>
            <p:nvPr/>
          </p:nvSpPr>
          <p:spPr bwMode="auto">
            <a:xfrm>
              <a:off x="3189" y="1668"/>
              <a:ext cx="1" cy="36"/>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79" name="Line 23"/>
            <p:cNvSpPr>
              <a:spLocks noChangeShapeType="1"/>
            </p:cNvSpPr>
            <p:nvPr/>
          </p:nvSpPr>
          <p:spPr bwMode="auto">
            <a:xfrm>
              <a:off x="3333" y="1668"/>
              <a:ext cx="1" cy="36"/>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80" name="Line 24"/>
            <p:cNvSpPr>
              <a:spLocks noChangeShapeType="1"/>
            </p:cNvSpPr>
            <p:nvPr/>
          </p:nvSpPr>
          <p:spPr bwMode="auto">
            <a:xfrm>
              <a:off x="3477" y="1668"/>
              <a:ext cx="1" cy="36"/>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81" name="Line 25"/>
            <p:cNvSpPr>
              <a:spLocks noChangeShapeType="1"/>
            </p:cNvSpPr>
            <p:nvPr/>
          </p:nvSpPr>
          <p:spPr bwMode="auto">
            <a:xfrm>
              <a:off x="2901" y="1091"/>
              <a:ext cx="1" cy="577"/>
            </a:xfrm>
            <a:prstGeom prst="line">
              <a:avLst/>
            </a:prstGeom>
            <a:noFill/>
            <a:ln w="7" cap="flat">
              <a:solidFill>
                <a:srgbClr val="000000"/>
              </a:solidFill>
              <a:prstDash val="sysDash"/>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82" name="Rectangle 26"/>
            <p:cNvSpPr>
              <a:spLocks noChangeArrowheads="1"/>
            </p:cNvSpPr>
            <p:nvPr/>
          </p:nvSpPr>
          <p:spPr bwMode="auto">
            <a:xfrm>
              <a:off x="2540" y="1738"/>
              <a:ext cx="74"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Times" charset="0"/>
                </a:rPr>
                <a:t>a</a:t>
              </a:r>
              <a:endParaRPr kumimoji="0" lang="es-ES" sz="1800" b="0" i="0" u="none" strike="noStrike" cap="none" normalizeH="0" baseline="0" smtClean="0">
                <a:ln>
                  <a:noFill/>
                </a:ln>
                <a:solidFill>
                  <a:schemeClr val="tx1"/>
                </a:solidFill>
                <a:effectLst/>
                <a:latin typeface="Arial" pitchFamily="34" charset="0"/>
              </a:endParaRPr>
            </a:p>
          </p:txBody>
        </p:sp>
        <p:sp>
          <p:nvSpPr>
            <p:cNvPr id="147483" name="Rectangle 27"/>
            <p:cNvSpPr>
              <a:spLocks noChangeArrowheads="1"/>
            </p:cNvSpPr>
            <p:nvPr/>
          </p:nvSpPr>
          <p:spPr bwMode="auto">
            <a:xfrm>
              <a:off x="2901" y="1738"/>
              <a:ext cx="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Times" charset="0"/>
                </a:rPr>
                <a:t>b</a:t>
              </a:r>
              <a:endParaRPr kumimoji="0" lang="es-ES" sz="1800" b="0" i="0" u="none" strike="noStrike" cap="none" normalizeH="0" baseline="0" smtClean="0">
                <a:ln>
                  <a:noFill/>
                </a:ln>
                <a:solidFill>
                  <a:schemeClr val="tx1"/>
                </a:solidFill>
                <a:effectLst/>
                <a:latin typeface="Arial" pitchFamily="34" charset="0"/>
              </a:endParaRPr>
            </a:p>
          </p:txBody>
        </p:sp>
        <p:sp>
          <p:nvSpPr>
            <p:cNvPr id="147484" name="Rectangle 28"/>
            <p:cNvSpPr>
              <a:spLocks noChangeArrowheads="1"/>
            </p:cNvSpPr>
            <p:nvPr/>
          </p:nvSpPr>
          <p:spPr bwMode="auto">
            <a:xfrm>
              <a:off x="3261" y="1738"/>
              <a:ext cx="74"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Times" charset="0"/>
                </a:rPr>
                <a:t>c</a:t>
              </a:r>
              <a:endParaRPr kumimoji="0" lang="es-ES" sz="1800" b="0" i="0" u="none" strike="noStrike" cap="none" normalizeH="0" baseline="0" smtClean="0">
                <a:ln>
                  <a:noFill/>
                </a:ln>
                <a:solidFill>
                  <a:schemeClr val="tx1"/>
                </a:solidFill>
                <a:effectLst/>
                <a:latin typeface="Arial" pitchFamily="34" charset="0"/>
              </a:endParaRPr>
            </a:p>
          </p:txBody>
        </p:sp>
      </p:grpSp>
      <p:grpSp>
        <p:nvGrpSpPr>
          <p:cNvPr id="147487" name="Group 31"/>
          <p:cNvGrpSpPr>
            <a:grpSpLocks noChangeAspect="1"/>
          </p:cNvGrpSpPr>
          <p:nvPr/>
        </p:nvGrpSpPr>
        <p:grpSpPr bwMode="auto">
          <a:xfrm>
            <a:off x="5857875" y="1571624"/>
            <a:ext cx="2571777" cy="1371145"/>
            <a:chOff x="3690" y="990"/>
            <a:chExt cx="1463" cy="780"/>
          </a:xfrm>
        </p:grpSpPr>
        <p:sp>
          <p:nvSpPr>
            <p:cNvPr id="147486" name="AutoShape 30"/>
            <p:cNvSpPr>
              <a:spLocks noChangeAspect="1" noChangeArrowheads="1" noTextEdit="1"/>
            </p:cNvSpPr>
            <p:nvPr/>
          </p:nvSpPr>
          <p:spPr bwMode="auto">
            <a:xfrm>
              <a:off x="3690" y="990"/>
              <a:ext cx="1463" cy="78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ES"/>
            </a:p>
          </p:txBody>
        </p:sp>
        <p:sp>
          <p:nvSpPr>
            <p:cNvPr id="147488" name="Line 32"/>
            <p:cNvSpPr>
              <a:spLocks noChangeShapeType="1"/>
            </p:cNvSpPr>
            <p:nvPr/>
          </p:nvSpPr>
          <p:spPr bwMode="auto">
            <a:xfrm>
              <a:off x="3755" y="1019"/>
              <a:ext cx="1" cy="685"/>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89" name="Line 33"/>
            <p:cNvSpPr>
              <a:spLocks noChangeShapeType="1"/>
            </p:cNvSpPr>
            <p:nvPr/>
          </p:nvSpPr>
          <p:spPr bwMode="auto">
            <a:xfrm>
              <a:off x="3719" y="1668"/>
              <a:ext cx="1405" cy="1"/>
            </a:xfrm>
            <a:prstGeom prst="line">
              <a:avLst/>
            </a:prstGeom>
            <a:no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90" name="Freeform 34"/>
            <p:cNvSpPr>
              <a:spLocks/>
            </p:cNvSpPr>
            <p:nvPr/>
          </p:nvSpPr>
          <p:spPr bwMode="auto">
            <a:xfrm>
              <a:off x="3755" y="1091"/>
              <a:ext cx="432" cy="577"/>
            </a:xfrm>
            <a:custGeom>
              <a:avLst/>
              <a:gdLst/>
              <a:ahLst/>
              <a:cxnLst>
                <a:cxn ang="0">
                  <a:pos x="0" y="0"/>
                </a:cxn>
                <a:cxn ang="0">
                  <a:pos x="144" y="0"/>
                </a:cxn>
                <a:cxn ang="0">
                  <a:pos x="432" y="577"/>
                </a:cxn>
              </a:cxnLst>
              <a:rect l="0" t="0" r="r" b="b"/>
              <a:pathLst>
                <a:path w="432" h="577">
                  <a:moveTo>
                    <a:pt x="0" y="0"/>
                  </a:moveTo>
                  <a:lnTo>
                    <a:pt x="144" y="0"/>
                  </a:lnTo>
                  <a:lnTo>
                    <a:pt x="432" y="577"/>
                  </a:lnTo>
                </a:path>
              </a:pathLst>
            </a:custGeom>
            <a:no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91" name="Freeform 35"/>
            <p:cNvSpPr>
              <a:spLocks/>
            </p:cNvSpPr>
            <p:nvPr/>
          </p:nvSpPr>
          <p:spPr bwMode="auto">
            <a:xfrm>
              <a:off x="3899" y="1091"/>
              <a:ext cx="865" cy="577"/>
            </a:xfrm>
            <a:custGeom>
              <a:avLst/>
              <a:gdLst/>
              <a:ahLst/>
              <a:cxnLst>
                <a:cxn ang="0">
                  <a:pos x="0" y="577"/>
                </a:cxn>
                <a:cxn ang="0">
                  <a:pos x="288" y="0"/>
                </a:cxn>
                <a:cxn ang="0">
                  <a:pos x="577" y="0"/>
                </a:cxn>
                <a:cxn ang="0">
                  <a:pos x="865" y="577"/>
                </a:cxn>
              </a:cxnLst>
              <a:rect l="0" t="0" r="r" b="b"/>
              <a:pathLst>
                <a:path w="865" h="577">
                  <a:moveTo>
                    <a:pt x="0" y="577"/>
                  </a:moveTo>
                  <a:lnTo>
                    <a:pt x="288" y="0"/>
                  </a:lnTo>
                  <a:lnTo>
                    <a:pt x="577" y="0"/>
                  </a:lnTo>
                  <a:lnTo>
                    <a:pt x="865" y="577"/>
                  </a:lnTo>
                </a:path>
              </a:pathLst>
            </a:custGeom>
            <a:no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92" name="Freeform 36"/>
            <p:cNvSpPr>
              <a:spLocks/>
            </p:cNvSpPr>
            <p:nvPr/>
          </p:nvSpPr>
          <p:spPr bwMode="auto">
            <a:xfrm>
              <a:off x="4548" y="1091"/>
              <a:ext cx="504" cy="577"/>
            </a:xfrm>
            <a:custGeom>
              <a:avLst/>
              <a:gdLst/>
              <a:ahLst/>
              <a:cxnLst>
                <a:cxn ang="0">
                  <a:pos x="0" y="577"/>
                </a:cxn>
                <a:cxn ang="0">
                  <a:pos x="288" y="0"/>
                </a:cxn>
                <a:cxn ang="0">
                  <a:pos x="504" y="0"/>
                </a:cxn>
              </a:cxnLst>
              <a:rect l="0" t="0" r="r" b="b"/>
              <a:pathLst>
                <a:path w="504" h="577">
                  <a:moveTo>
                    <a:pt x="0" y="577"/>
                  </a:moveTo>
                  <a:lnTo>
                    <a:pt x="288" y="0"/>
                  </a:lnTo>
                  <a:lnTo>
                    <a:pt x="504" y="0"/>
                  </a:lnTo>
                </a:path>
              </a:pathLst>
            </a:custGeom>
            <a:no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93" name="Line 37"/>
            <p:cNvSpPr>
              <a:spLocks noChangeShapeType="1"/>
            </p:cNvSpPr>
            <p:nvPr/>
          </p:nvSpPr>
          <p:spPr bwMode="auto">
            <a:xfrm>
              <a:off x="4187" y="1091"/>
              <a:ext cx="1" cy="577"/>
            </a:xfrm>
            <a:prstGeom prst="line">
              <a:avLst/>
            </a:prstGeom>
            <a:noFill/>
            <a:ln w="7" cap="flat">
              <a:solidFill>
                <a:srgbClr val="000000"/>
              </a:solidFill>
              <a:prstDash val="sysDash"/>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94" name="Line 38"/>
            <p:cNvSpPr>
              <a:spLocks noChangeShapeType="1"/>
            </p:cNvSpPr>
            <p:nvPr/>
          </p:nvSpPr>
          <p:spPr bwMode="auto">
            <a:xfrm>
              <a:off x="4476" y="1091"/>
              <a:ext cx="1" cy="577"/>
            </a:xfrm>
            <a:prstGeom prst="line">
              <a:avLst/>
            </a:prstGeom>
            <a:noFill/>
            <a:ln w="7" cap="flat">
              <a:solidFill>
                <a:srgbClr val="000000"/>
              </a:solidFill>
              <a:prstDash val="sysDash"/>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495" name="Rectangle 39"/>
            <p:cNvSpPr>
              <a:spLocks noChangeArrowheads="1"/>
            </p:cNvSpPr>
            <p:nvPr/>
          </p:nvSpPr>
          <p:spPr bwMode="auto">
            <a:xfrm>
              <a:off x="3863" y="1678"/>
              <a:ext cx="61" cy="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rgbClr val="000000"/>
                  </a:solidFill>
                  <a:effectLst/>
                  <a:latin typeface="Times" charset="0"/>
                </a:rPr>
                <a:t>a</a:t>
              </a:r>
              <a:endParaRPr kumimoji="0" lang="es-ES" sz="1800" b="0" i="0" u="none" strike="noStrike" cap="none" normalizeH="0" baseline="0" smtClean="0">
                <a:ln>
                  <a:noFill/>
                </a:ln>
                <a:solidFill>
                  <a:schemeClr val="tx1"/>
                </a:solidFill>
                <a:effectLst/>
                <a:latin typeface="Arial" pitchFamily="34" charset="0"/>
              </a:endParaRPr>
            </a:p>
          </p:txBody>
        </p:sp>
        <p:sp>
          <p:nvSpPr>
            <p:cNvPr id="147496" name="Rectangle 40"/>
            <p:cNvSpPr>
              <a:spLocks noChangeArrowheads="1"/>
            </p:cNvSpPr>
            <p:nvPr/>
          </p:nvSpPr>
          <p:spPr bwMode="auto">
            <a:xfrm>
              <a:off x="4151" y="1678"/>
              <a:ext cx="65" cy="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rgbClr val="000000"/>
                  </a:solidFill>
                  <a:effectLst/>
                  <a:latin typeface="Times" charset="0"/>
                </a:rPr>
                <a:t>b</a:t>
              </a:r>
              <a:endParaRPr kumimoji="0" lang="es-ES" sz="1800" b="0" i="0" u="none" strike="noStrike" cap="none" normalizeH="0" baseline="0" smtClean="0">
                <a:ln>
                  <a:noFill/>
                </a:ln>
                <a:solidFill>
                  <a:schemeClr val="tx1"/>
                </a:solidFill>
                <a:effectLst/>
                <a:latin typeface="Arial" pitchFamily="34" charset="0"/>
              </a:endParaRPr>
            </a:p>
          </p:txBody>
        </p:sp>
        <p:sp>
          <p:nvSpPr>
            <p:cNvPr id="147497" name="Rectangle 41"/>
            <p:cNvSpPr>
              <a:spLocks noChangeArrowheads="1"/>
            </p:cNvSpPr>
            <p:nvPr/>
          </p:nvSpPr>
          <p:spPr bwMode="auto">
            <a:xfrm>
              <a:off x="4476" y="1678"/>
              <a:ext cx="61" cy="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rgbClr val="000000"/>
                  </a:solidFill>
                  <a:effectLst/>
                  <a:latin typeface="Times" charset="0"/>
                </a:rPr>
                <a:t>c</a:t>
              </a:r>
              <a:endParaRPr kumimoji="0" lang="es-ES" sz="1800" b="0" i="0" u="none" strike="noStrike" cap="none" normalizeH="0" baseline="0" smtClean="0">
                <a:ln>
                  <a:noFill/>
                </a:ln>
                <a:solidFill>
                  <a:schemeClr val="tx1"/>
                </a:solidFill>
                <a:effectLst/>
                <a:latin typeface="Arial" pitchFamily="34" charset="0"/>
              </a:endParaRPr>
            </a:p>
          </p:txBody>
        </p:sp>
        <p:sp>
          <p:nvSpPr>
            <p:cNvPr id="147498" name="Rectangle 42"/>
            <p:cNvSpPr>
              <a:spLocks noChangeArrowheads="1"/>
            </p:cNvSpPr>
            <p:nvPr/>
          </p:nvSpPr>
          <p:spPr bwMode="auto">
            <a:xfrm>
              <a:off x="4764" y="1678"/>
              <a:ext cx="65" cy="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rgbClr val="000000"/>
                  </a:solidFill>
                  <a:effectLst/>
                  <a:latin typeface="Times" charset="0"/>
                </a:rPr>
                <a:t>d</a:t>
              </a:r>
              <a:endParaRPr kumimoji="0" lang="es-E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43190"/>
            <a:ext cx="8229600" cy="1143000"/>
          </a:xfrm>
        </p:spPr>
        <p:txBody>
          <a:bodyPr/>
          <a:lstStyle/>
          <a:p>
            <a:pPr>
              <a:defRPr/>
            </a:pPr>
            <a:r>
              <a:rPr lang="es-ES_tradnl" sz="5400" kern="1200" dirty="0" err="1" smtClean="0">
                <a:solidFill>
                  <a:srgbClr val="FFCC00"/>
                </a:solidFill>
                <a:effectLst>
                  <a:outerShdw blurRad="38100" dist="38100" dir="2700000" algn="tl">
                    <a:srgbClr val="000000"/>
                  </a:outerShdw>
                </a:effectLst>
                <a:latin typeface="Arial" charset="0"/>
                <a:ea typeface="+mn-ea"/>
                <a:cs typeface="+mn-cs"/>
              </a:rPr>
              <a:t>Practical</a:t>
            </a:r>
            <a:r>
              <a:rPr lang="es-ES_tradnl" sz="5400" kern="1200" dirty="0" smtClean="0">
                <a:solidFill>
                  <a:srgbClr val="FFCC00"/>
                </a:solidFill>
                <a:effectLst>
                  <a:outerShdw blurRad="38100" dist="38100" dir="2700000" algn="tl">
                    <a:srgbClr val="000000"/>
                  </a:outerShdw>
                </a:effectLst>
                <a:latin typeface="Arial" charset="0"/>
                <a:ea typeface="+mn-ea"/>
                <a:cs typeface="+mn-cs"/>
              </a:rPr>
              <a:t> </a:t>
            </a:r>
            <a:r>
              <a:rPr lang="es-ES_tradnl" sz="5400" kern="1200" dirty="0" err="1" smtClean="0">
                <a:solidFill>
                  <a:srgbClr val="FFCC00"/>
                </a:solidFill>
                <a:effectLst>
                  <a:outerShdw blurRad="38100" dist="38100" dir="2700000" algn="tl">
                    <a:srgbClr val="000000"/>
                  </a:outerShdw>
                </a:effectLst>
                <a:latin typeface="Arial" charset="0"/>
                <a:ea typeface="+mn-ea"/>
                <a:cs typeface="+mn-cs"/>
              </a:rPr>
              <a:t>Considerations</a:t>
            </a:r>
            <a:endParaRPr lang="es-ES" sz="5400" kern="1200" dirty="0">
              <a:solidFill>
                <a:srgbClr val="FFCC00"/>
              </a:solidFill>
              <a:effectLst>
                <a:outerShdw blurRad="38100" dist="38100" dir="2700000" algn="tl">
                  <a:srgbClr val="000000"/>
                </a:outerShdw>
              </a:effectLst>
              <a:latin typeface="Arial" charset="0"/>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42</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4512774"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Practical considerations</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1785939"/>
            <a:ext cx="7961312" cy="2071689"/>
          </a:xfrm>
          <a:noFill/>
        </p:spPr>
        <p:txBody>
          <a:bodyPr/>
          <a:lstStyle/>
          <a:p>
            <a:pPr marL="609600" indent="-609600" eaLnBrk="1" hangingPunct="1"/>
            <a:r>
              <a:rPr lang="en-US" sz="2400" dirty="0" smtClean="0">
                <a:solidFill>
                  <a:srgbClr val="FFCC00"/>
                </a:solidFill>
              </a:rPr>
              <a:t>When can we use FLS in medical applications?</a:t>
            </a:r>
          </a:p>
          <a:p>
            <a:pPr marL="609600" indent="-609600" eaLnBrk="1" hangingPunct="1"/>
            <a:r>
              <a:rPr lang="en-US" sz="2400" dirty="0" smtClean="0">
                <a:solidFill>
                  <a:srgbClr val="FFCC00"/>
                </a:solidFill>
              </a:rPr>
              <a:t>How?</a:t>
            </a:r>
          </a:p>
          <a:p>
            <a:pPr marL="609600" indent="-609600" eaLnBrk="1" hangingPunct="1"/>
            <a:endParaRPr lang="es-ES" sz="2000" dirty="0" smtClean="0"/>
          </a:p>
        </p:txBody>
      </p:sp>
      <p:pic>
        <p:nvPicPr>
          <p:cNvPr id="9" name="8 Imagen" descr="26libro.jpg"/>
          <p:cNvPicPr>
            <a:picLocks noChangeAspect="1"/>
          </p:cNvPicPr>
          <p:nvPr/>
        </p:nvPicPr>
        <p:blipFill>
          <a:blip r:embed="rId3"/>
          <a:stretch>
            <a:fillRect/>
          </a:stretch>
        </p:blipFill>
        <p:spPr>
          <a:xfrm>
            <a:off x="1071538" y="3071810"/>
            <a:ext cx="7143750" cy="22098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43</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1369286"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When:</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1785938"/>
            <a:ext cx="7961312" cy="3857640"/>
          </a:xfrm>
          <a:noFill/>
        </p:spPr>
        <p:txBody>
          <a:bodyPr/>
          <a:lstStyle/>
          <a:p>
            <a:pPr marL="609600" indent="-609600" eaLnBrk="1" hangingPunct="1"/>
            <a:r>
              <a:rPr lang="en-US" sz="2800" dirty="0" smtClean="0">
                <a:solidFill>
                  <a:srgbClr val="FFCC00"/>
                </a:solidFill>
              </a:rPr>
              <a:t>When input data are </a:t>
            </a:r>
            <a:r>
              <a:rPr lang="en-US" sz="2800" dirty="0" smtClean="0">
                <a:solidFill>
                  <a:srgbClr val="92D050"/>
                </a:solidFill>
              </a:rPr>
              <a:t>approximate</a:t>
            </a:r>
            <a:r>
              <a:rPr lang="en-US" sz="2800" dirty="0" smtClean="0">
                <a:solidFill>
                  <a:srgbClr val="FFCC00"/>
                </a:solidFill>
              </a:rPr>
              <a:t> values, </a:t>
            </a:r>
            <a:r>
              <a:rPr lang="en-US" sz="2800" dirty="0" smtClean="0">
                <a:solidFill>
                  <a:srgbClr val="92D050"/>
                </a:solidFill>
              </a:rPr>
              <a:t>incomplete</a:t>
            </a:r>
            <a:r>
              <a:rPr lang="en-US" sz="2800" dirty="0" smtClean="0">
                <a:solidFill>
                  <a:srgbClr val="FFCC00"/>
                </a:solidFill>
              </a:rPr>
              <a:t> and/or </a:t>
            </a:r>
            <a:r>
              <a:rPr lang="en-US" sz="2800" dirty="0" smtClean="0">
                <a:solidFill>
                  <a:srgbClr val="92D050"/>
                </a:solidFill>
              </a:rPr>
              <a:t>ambiguous</a:t>
            </a:r>
            <a:r>
              <a:rPr lang="en-US" sz="2800" dirty="0" smtClean="0">
                <a:solidFill>
                  <a:srgbClr val="FFCC00"/>
                </a:solidFill>
              </a:rPr>
              <a:t> data.</a:t>
            </a:r>
          </a:p>
          <a:p>
            <a:pPr marL="609600" indent="-609600" eaLnBrk="1" hangingPunct="1"/>
            <a:r>
              <a:rPr lang="en-US" sz="2800" dirty="0" smtClean="0">
                <a:solidFill>
                  <a:srgbClr val="FFCC00"/>
                </a:solidFill>
              </a:rPr>
              <a:t>When dealing with ``</a:t>
            </a:r>
            <a:r>
              <a:rPr lang="en-US" sz="2800" dirty="0" smtClean="0">
                <a:solidFill>
                  <a:srgbClr val="92D050"/>
                </a:solidFill>
              </a:rPr>
              <a:t>linguistic</a:t>
            </a:r>
            <a:r>
              <a:rPr lang="en-US" sz="2800" dirty="0" smtClean="0">
                <a:solidFill>
                  <a:srgbClr val="FFCC00"/>
                </a:solidFill>
              </a:rPr>
              <a:t> terms".</a:t>
            </a:r>
          </a:p>
          <a:p>
            <a:pPr marL="609600" indent="-609600" eaLnBrk="1" hangingPunct="1"/>
            <a:r>
              <a:rPr lang="en-US" sz="2800" dirty="0" smtClean="0">
                <a:solidFill>
                  <a:srgbClr val="FFCC00"/>
                </a:solidFill>
              </a:rPr>
              <a:t>When re-using data with </a:t>
            </a:r>
            <a:r>
              <a:rPr lang="en-US" sz="2800" dirty="0" smtClean="0">
                <a:solidFill>
                  <a:srgbClr val="92D050"/>
                </a:solidFill>
              </a:rPr>
              <a:t>lack of resolution</a:t>
            </a:r>
            <a:r>
              <a:rPr lang="en-US" sz="2800" dirty="0" smtClean="0">
                <a:solidFill>
                  <a:srgbClr val="FFCC00"/>
                </a:solidFill>
              </a:rPr>
              <a:t>.</a:t>
            </a:r>
          </a:p>
          <a:p>
            <a:pPr marL="609600" indent="-609600" eaLnBrk="1" hangingPunct="1"/>
            <a:r>
              <a:rPr lang="en-US" sz="2800" dirty="0" smtClean="0">
                <a:solidFill>
                  <a:srgbClr val="FFCC00"/>
                </a:solidFill>
              </a:rPr>
              <a:t>When there is a great </a:t>
            </a:r>
            <a:r>
              <a:rPr lang="en-US" sz="2800" dirty="0" smtClean="0">
                <a:solidFill>
                  <a:srgbClr val="92D050"/>
                </a:solidFill>
              </a:rPr>
              <a:t>lack of knowledge </a:t>
            </a:r>
            <a:r>
              <a:rPr lang="en-US" sz="2800" dirty="0" smtClean="0">
                <a:solidFill>
                  <a:srgbClr val="FFCC00"/>
                </a:solidFill>
              </a:rPr>
              <a:t>of the underlying model.</a:t>
            </a:r>
          </a:p>
          <a:p>
            <a:pPr marL="609600" indent="-609600" eaLnBrk="1" hangingPunct="1"/>
            <a:r>
              <a:rPr lang="en-US" sz="2800" dirty="0" smtClean="0">
                <a:solidFill>
                  <a:srgbClr val="FFCC00"/>
                </a:solidFill>
              </a:rPr>
              <a:t>Attempting to </a:t>
            </a:r>
            <a:r>
              <a:rPr lang="en-US" sz="2800" dirty="0" smtClean="0">
                <a:solidFill>
                  <a:srgbClr val="92D050"/>
                </a:solidFill>
              </a:rPr>
              <a:t>simplify</a:t>
            </a:r>
            <a:r>
              <a:rPr lang="en-US" sz="2800" dirty="0" smtClean="0">
                <a:solidFill>
                  <a:srgbClr val="FFCC00"/>
                </a:solidFill>
              </a:rPr>
              <a:t> a problem.</a:t>
            </a:r>
          </a:p>
          <a:p>
            <a:pPr marL="609600" indent="-609600" eaLnBrk="1" hangingPunct="1"/>
            <a:endParaRPr lang="en-US" sz="2800" dirty="0" smtClean="0">
              <a:solidFill>
                <a:srgbClr val="FFCC00"/>
              </a:solidFill>
            </a:endParaRPr>
          </a:p>
          <a:p>
            <a:pPr marL="609600" indent="-609600" eaLnBrk="1" hangingPunct="1"/>
            <a:endParaRPr lang="es-ES" sz="2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44</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2052165"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When not:</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1785938"/>
            <a:ext cx="7961312" cy="3857640"/>
          </a:xfrm>
          <a:noFill/>
        </p:spPr>
        <p:txBody>
          <a:bodyPr/>
          <a:lstStyle/>
          <a:p>
            <a:pPr marL="609600" indent="-609600" eaLnBrk="1" hangingPunct="1"/>
            <a:r>
              <a:rPr lang="en-US" sz="2800" dirty="0" smtClean="0">
                <a:solidFill>
                  <a:srgbClr val="FFCC00"/>
                </a:solidFill>
              </a:rPr>
              <a:t>"</a:t>
            </a:r>
            <a:r>
              <a:rPr lang="en-US" sz="2800" dirty="0" err="1" smtClean="0">
                <a:solidFill>
                  <a:srgbClr val="92D050"/>
                </a:solidFill>
              </a:rPr>
              <a:t>Fuzzifing</a:t>
            </a:r>
            <a:r>
              <a:rPr lang="en-US" sz="2800" dirty="0" smtClean="0">
                <a:solidFill>
                  <a:srgbClr val="FFCC00"/>
                </a:solidFill>
              </a:rPr>
              <a:t>" a problem without a reason.</a:t>
            </a:r>
          </a:p>
          <a:p>
            <a:pPr marL="609600" indent="-609600" eaLnBrk="1" hangingPunct="1"/>
            <a:r>
              <a:rPr lang="en-US" sz="2800" dirty="0" smtClean="0">
                <a:solidFill>
                  <a:srgbClr val="FFCC00"/>
                </a:solidFill>
              </a:rPr>
              <a:t>When the use of FL goes with a </a:t>
            </a:r>
            <a:r>
              <a:rPr lang="en-US" sz="2800" dirty="0" smtClean="0">
                <a:solidFill>
                  <a:srgbClr val="92D050"/>
                </a:solidFill>
              </a:rPr>
              <a:t>loss of resolution</a:t>
            </a:r>
            <a:r>
              <a:rPr lang="en-US" sz="2800" dirty="0" smtClean="0">
                <a:solidFill>
                  <a:srgbClr val="FFCC00"/>
                </a:solidFill>
              </a:rPr>
              <a:t> or data.</a:t>
            </a:r>
          </a:p>
          <a:p>
            <a:pPr marL="609600" indent="-609600" eaLnBrk="1" hangingPunct="1"/>
            <a:r>
              <a:rPr lang="en-US" sz="2800" dirty="0" smtClean="0">
                <a:solidFill>
                  <a:srgbClr val="FFCC00"/>
                </a:solidFill>
              </a:rPr>
              <a:t>When I have </a:t>
            </a:r>
            <a:r>
              <a:rPr lang="en-US" sz="2800" dirty="0" smtClean="0">
                <a:solidFill>
                  <a:srgbClr val="92D050"/>
                </a:solidFill>
              </a:rPr>
              <a:t>not properly studied </a:t>
            </a:r>
            <a:r>
              <a:rPr lang="en-US" sz="2800" dirty="0" smtClean="0">
                <a:solidFill>
                  <a:srgbClr val="FFCC00"/>
                </a:solidFill>
              </a:rPr>
              <a:t>the real model for the data.</a:t>
            </a:r>
          </a:p>
          <a:p>
            <a:pPr marL="609600" indent="-609600" eaLnBrk="1" hangingPunct="1"/>
            <a:r>
              <a:rPr lang="en-US" sz="2800" dirty="0" smtClean="0">
                <a:solidFill>
                  <a:srgbClr val="FFCC00"/>
                </a:solidFill>
              </a:rPr>
              <a:t>When it adds </a:t>
            </a:r>
            <a:r>
              <a:rPr lang="en-US" sz="2800" dirty="0" smtClean="0">
                <a:solidFill>
                  <a:srgbClr val="92D050"/>
                </a:solidFill>
              </a:rPr>
              <a:t>extreme constraints</a:t>
            </a:r>
            <a:r>
              <a:rPr lang="en-US" sz="2800" dirty="0" smtClean="0">
                <a:solidFill>
                  <a:srgbClr val="FFCC00"/>
                </a:solidFill>
              </a:rPr>
              <a:t> to the algorithm.</a:t>
            </a:r>
          </a:p>
          <a:p>
            <a:pPr marL="609600" indent="-609600" eaLnBrk="1" hangingPunct="1"/>
            <a:r>
              <a:rPr lang="en-US" sz="2800" dirty="0" smtClean="0">
                <a:solidFill>
                  <a:srgbClr val="FFCC00"/>
                </a:solidFill>
              </a:rPr>
              <a:t>When the only </a:t>
            </a:r>
            <a:r>
              <a:rPr lang="en-US" sz="2800" dirty="0" smtClean="0">
                <a:solidFill>
                  <a:srgbClr val="92D050"/>
                </a:solidFill>
              </a:rPr>
              <a:t>novelty</a:t>
            </a:r>
            <a:r>
              <a:rPr lang="en-US" sz="2800" dirty="0" smtClean="0">
                <a:solidFill>
                  <a:srgbClr val="FFCC00"/>
                </a:solidFill>
              </a:rPr>
              <a:t> is the </a:t>
            </a:r>
            <a:r>
              <a:rPr lang="en-US" sz="2800" dirty="0" err="1" smtClean="0">
                <a:solidFill>
                  <a:srgbClr val="FFCC00"/>
                </a:solidFill>
              </a:rPr>
              <a:t>fuzzification</a:t>
            </a:r>
            <a:endParaRPr lang="en-US" sz="2800" dirty="0" smtClean="0">
              <a:solidFill>
                <a:srgbClr val="FFCC00"/>
              </a:solidFill>
            </a:endParaRPr>
          </a:p>
          <a:p>
            <a:pPr marL="609600" indent="-609600" eaLnBrk="1" hangingPunct="1"/>
            <a:endParaRPr lang="es-ES" sz="2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45</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00042"/>
            <a:ext cx="1005403"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How</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2" y="1071546"/>
            <a:ext cx="8318530" cy="5214974"/>
          </a:xfrm>
          <a:noFill/>
        </p:spPr>
        <p:txBody>
          <a:bodyPr/>
          <a:lstStyle/>
          <a:p>
            <a:pPr marL="609600" indent="-609600" eaLnBrk="1" hangingPunct="1">
              <a:buFont typeface="+mj-lt"/>
              <a:buAutoNum type="arabicPeriod"/>
            </a:pPr>
            <a:r>
              <a:rPr lang="en-US" sz="2400" dirty="0" smtClean="0">
                <a:solidFill>
                  <a:srgbClr val="FFCC00"/>
                </a:solidFill>
              </a:rPr>
              <a:t>Define the system </a:t>
            </a:r>
            <a:r>
              <a:rPr lang="en-US" sz="2400" dirty="0" smtClean="0">
                <a:solidFill>
                  <a:srgbClr val="92D050"/>
                </a:solidFill>
              </a:rPr>
              <a:t>objectives</a:t>
            </a:r>
            <a:r>
              <a:rPr lang="en-US" sz="2400" dirty="0" smtClean="0">
                <a:solidFill>
                  <a:srgbClr val="FFCC00"/>
                </a:solidFill>
              </a:rPr>
              <a:t> and </a:t>
            </a:r>
            <a:r>
              <a:rPr lang="en-US" sz="2400" dirty="0" smtClean="0">
                <a:solidFill>
                  <a:srgbClr val="92D050"/>
                </a:solidFill>
              </a:rPr>
              <a:t>criteria</a:t>
            </a:r>
            <a:r>
              <a:rPr lang="en-US" sz="2400" dirty="0" smtClean="0">
                <a:solidFill>
                  <a:srgbClr val="FFCC00"/>
                </a:solidFill>
              </a:rPr>
              <a:t>: What am I trying to do? Which is the ultimate purpose of the system? Are there any other solutions to these problem? What does the FL implementation improve </a:t>
            </a:r>
            <a:r>
              <a:rPr lang="en-US" sz="2400" dirty="0" err="1" smtClean="0">
                <a:solidFill>
                  <a:srgbClr val="FFCC00"/>
                </a:solidFill>
              </a:rPr>
              <a:t>vs</a:t>
            </a:r>
            <a:r>
              <a:rPr lang="en-US" sz="2400" dirty="0" smtClean="0">
                <a:solidFill>
                  <a:srgbClr val="FFCC00"/>
                </a:solidFill>
              </a:rPr>
              <a:t> other approaches? The FL approach is used for the whole system or only in a part?</a:t>
            </a:r>
          </a:p>
          <a:p>
            <a:pPr marL="609600" indent="-609600" eaLnBrk="1" hangingPunct="1">
              <a:buFont typeface="+mj-lt"/>
              <a:buAutoNum type="arabicPeriod"/>
            </a:pPr>
            <a:r>
              <a:rPr lang="en-US" sz="2400" dirty="0" smtClean="0">
                <a:solidFill>
                  <a:srgbClr val="FFCC00"/>
                </a:solidFill>
              </a:rPr>
              <a:t>Select the </a:t>
            </a:r>
            <a:r>
              <a:rPr lang="en-US" sz="2400" dirty="0" smtClean="0">
                <a:solidFill>
                  <a:srgbClr val="92D050"/>
                </a:solidFill>
              </a:rPr>
              <a:t>inputs</a:t>
            </a:r>
            <a:r>
              <a:rPr lang="en-US" sz="2400" dirty="0" smtClean="0">
                <a:solidFill>
                  <a:srgbClr val="FFCC00"/>
                </a:solidFill>
              </a:rPr>
              <a:t> and </a:t>
            </a:r>
            <a:r>
              <a:rPr lang="en-US" sz="2400" dirty="0" smtClean="0">
                <a:solidFill>
                  <a:srgbClr val="92D050"/>
                </a:solidFill>
              </a:rPr>
              <a:t>outputs</a:t>
            </a:r>
            <a:r>
              <a:rPr lang="en-US" sz="2400" dirty="0" smtClean="0">
                <a:solidFill>
                  <a:srgbClr val="FFCC00"/>
                </a:solidFill>
              </a:rPr>
              <a:t> of the system.</a:t>
            </a:r>
          </a:p>
          <a:p>
            <a:pPr marL="609600" indent="-609600" eaLnBrk="1" hangingPunct="1">
              <a:buFont typeface="+mj-lt"/>
              <a:buAutoNum type="arabicPeriod"/>
            </a:pPr>
            <a:r>
              <a:rPr lang="en-US" sz="2400" dirty="0" smtClean="0">
                <a:solidFill>
                  <a:srgbClr val="FFCC00"/>
                </a:solidFill>
              </a:rPr>
              <a:t>Determine the input and output </a:t>
            </a:r>
            <a:r>
              <a:rPr lang="en-US" sz="2400" dirty="0" smtClean="0">
                <a:solidFill>
                  <a:srgbClr val="92D050"/>
                </a:solidFill>
              </a:rPr>
              <a:t>relationships</a:t>
            </a:r>
            <a:r>
              <a:rPr lang="en-US" sz="2400" dirty="0" smtClean="0">
                <a:solidFill>
                  <a:srgbClr val="FFCC00"/>
                </a:solidFill>
              </a:rPr>
              <a:t> and choose a minimum number of variables for input to the FL engine.</a:t>
            </a:r>
          </a:p>
          <a:p>
            <a:pPr marL="609600" indent="-609600" eaLnBrk="1" hangingPunct="1">
              <a:buFont typeface="+mj-lt"/>
              <a:buAutoNum type="arabicPeriod"/>
            </a:pPr>
            <a:r>
              <a:rPr lang="en-US" sz="2400" dirty="0" smtClean="0">
                <a:solidFill>
                  <a:srgbClr val="FFCC00"/>
                </a:solidFill>
              </a:rPr>
              <a:t>Create the </a:t>
            </a:r>
            <a:r>
              <a:rPr lang="en-US" sz="2400" dirty="0" smtClean="0">
                <a:solidFill>
                  <a:srgbClr val="92D050"/>
                </a:solidFill>
              </a:rPr>
              <a:t>FL system</a:t>
            </a:r>
            <a:r>
              <a:rPr lang="en-US" sz="2400" dirty="0" smtClean="0">
                <a:solidFill>
                  <a:srgbClr val="FFCC00"/>
                </a:solidFill>
              </a:rPr>
              <a:t>: Database, rules, membership functions...</a:t>
            </a:r>
          </a:p>
          <a:p>
            <a:pPr marL="609600" indent="-609600" eaLnBrk="1" hangingPunct="1">
              <a:buFont typeface="+mj-lt"/>
              <a:buAutoNum type="arabicPeriod"/>
            </a:pPr>
            <a:r>
              <a:rPr lang="en-US" sz="2400" dirty="0" smtClean="0">
                <a:solidFill>
                  <a:srgbClr val="FFCC00"/>
                </a:solidFill>
              </a:rPr>
              <a:t>If necessary: </a:t>
            </a:r>
            <a:r>
              <a:rPr lang="en-US" sz="2400" dirty="0" smtClean="0">
                <a:solidFill>
                  <a:srgbClr val="92D050"/>
                </a:solidFill>
              </a:rPr>
              <a:t>train</a:t>
            </a:r>
            <a:r>
              <a:rPr lang="en-US" sz="2400" dirty="0" smtClean="0">
                <a:solidFill>
                  <a:srgbClr val="FFCC00"/>
                </a:solidFill>
              </a:rPr>
              <a:t> the system</a:t>
            </a:r>
            <a:endParaRPr lang="es-ES" sz="18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46</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00042"/>
            <a:ext cx="1619354"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How (2)</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2" y="1357298"/>
            <a:ext cx="8318530" cy="4929222"/>
          </a:xfrm>
          <a:noFill/>
        </p:spPr>
        <p:txBody>
          <a:bodyPr/>
          <a:lstStyle/>
          <a:p>
            <a:pPr marL="0" indent="0" eaLnBrk="1" hangingPunct="1">
              <a:buNone/>
            </a:pPr>
            <a:r>
              <a:rPr lang="en-US" sz="2400" dirty="0" smtClean="0">
                <a:solidFill>
                  <a:srgbClr val="FFCC00"/>
                </a:solidFill>
              </a:rPr>
              <a:t>Some important issues from the Pattern Recognition (PR) Field: </a:t>
            </a:r>
            <a:r>
              <a:rPr lang="en-US" sz="2000" dirty="0" smtClean="0">
                <a:solidFill>
                  <a:srgbClr val="92D050"/>
                </a:solidFill>
              </a:rPr>
              <a:t>[Jain (2000)], [Jain (1997)]</a:t>
            </a:r>
            <a:endParaRPr lang="en-US" sz="2400" dirty="0" smtClean="0">
              <a:solidFill>
                <a:srgbClr val="92D050"/>
              </a:solidFill>
            </a:endParaRPr>
          </a:p>
          <a:p>
            <a:pPr marL="0" indent="0" eaLnBrk="1" hangingPunct="1">
              <a:buNone/>
            </a:pPr>
            <a:endParaRPr lang="en-US" sz="2400" dirty="0" smtClean="0">
              <a:solidFill>
                <a:srgbClr val="FFCC00"/>
              </a:solidFill>
            </a:endParaRPr>
          </a:p>
          <a:p>
            <a:pPr marL="609600" indent="-609600" eaLnBrk="1" hangingPunct="1"/>
            <a:r>
              <a:rPr lang="en-US" sz="2400" dirty="0" smtClean="0">
                <a:solidFill>
                  <a:srgbClr val="FFCC00"/>
                </a:solidFill>
              </a:rPr>
              <a:t>If the system implements a PR system, pay attention to all the process:</a:t>
            </a:r>
          </a:p>
          <a:p>
            <a:pPr marL="609600" indent="-609600" eaLnBrk="1" hangingPunct="1"/>
            <a:endParaRPr lang="en-US" sz="2400" dirty="0" smtClean="0">
              <a:solidFill>
                <a:srgbClr val="FFCC00"/>
              </a:solidFill>
            </a:endParaRPr>
          </a:p>
          <a:p>
            <a:pPr marL="1866900" lvl="3" indent="-609600" eaLnBrk="1" hangingPunct="1">
              <a:buFont typeface="+mj-lt"/>
              <a:buAutoNum type="arabicPeriod"/>
            </a:pPr>
            <a:r>
              <a:rPr lang="en-US" dirty="0" smtClean="0">
                <a:solidFill>
                  <a:srgbClr val="FFCC00"/>
                </a:solidFill>
              </a:rPr>
              <a:t>Definition of features</a:t>
            </a:r>
          </a:p>
          <a:p>
            <a:pPr marL="1866900" lvl="3" indent="-609600" eaLnBrk="1" hangingPunct="1">
              <a:buFont typeface="+mj-lt"/>
              <a:buAutoNum type="arabicPeriod"/>
            </a:pPr>
            <a:r>
              <a:rPr lang="en-US" dirty="0" smtClean="0">
                <a:solidFill>
                  <a:srgbClr val="FFCC00"/>
                </a:solidFill>
              </a:rPr>
              <a:t>Extraction and selection of features</a:t>
            </a:r>
          </a:p>
          <a:p>
            <a:pPr marL="1866900" lvl="3" indent="-609600" eaLnBrk="1" hangingPunct="1">
              <a:buFont typeface="+mj-lt"/>
              <a:buAutoNum type="arabicPeriod"/>
            </a:pPr>
            <a:r>
              <a:rPr lang="en-US" dirty="0" smtClean="0">
                <a:solidFill>
                  <a:srgbClr val="FFCC00"/>
                </a:solidFill>
              </a:rPr>
              <a:t>Definition of classifier.</a:t>
            </a:r>
          </a:p>
          <a:p>
            <a:pPr marL="1866900" lvl="3" indent="-609600" eaLnBrk="1" hangingPunct="1">
              <a:buFont typeface="+mj-lt"/>
              <a:buAutoNum type="arabicPeriod"/>
            </a:pPr>
            <a:r>
              <a:rPr lang="en-US" dirty="0" smtClean="0">
                <a:solidFill>
                  <a:srgbClr val="FFCC00"/>
                </a:solidFill>
              </a:rPr>
              <a:t>Training and testing the classifier.</a:t>
            </a:r>
          </a:p>
          <a:p>
            <a:pPr marL="1866900" lvl="3" indent="-609600" eaLnBrk="1" hangingPunct="1">
              <a:buNone/>
            </a:pPr>
            <a:endParaRPr lang="en-US" dirty="0" smtClean="0">
              <a:solidFill>
                <a:srgbClr val="FFCC00"/>
              </a:solidFill>
            </a:endParaRPr>
          </a:p>
          <a:p>
            <a:pPr marL="609600" indent="-609600" eaLnBrk="1" hangingPunct="1"/>
            <a:r>
              <a:rPr lang="en-US" sz="2400" dirty="0" smtClean="0">
                <a:solidFill>
                  <a:srgbClr val="FFCC00"/>
                </a:solidFill>
              </a:rPr>
              <a:t>The "no free lunch theorem“.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47</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8" name="7 Imagen" descr="Lunch Original Lunch atop a Skyscraper Almuerzo en lo alto del rascacielos.jpg"/>
          <p:cNvPicPr>
            <a:picLocks noChangeAspect="1"/>
          </p:cNvPicPr>
          <p:nvPr/>
        </p:nvPicPr>
        <p:blipFill>
          <a:blip r:embed="rId3"/>
          <a:stretch>
            <a:fillRect/>
          </a:stretch>
        </p:blipFill>
        <p:spPr>
          <a:xfrm>
            <a:off x="-95283" y="-24"/>
            <a:ext cx="9382191" cy="703664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48</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428604"/>
            <a:ext cx="2712602"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10 Questions:</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357158" y="1071546"/>
            <a:ext cx="8429684" cy="5500726"/>
          </a:xfrm>
          <a:noFill/>
        </p:spPr>
        <p:txBody>
          <a:bodyPr/>
          <a:lstStyle/>
          <a:p>
            <a:pPr marL="609600" indent="-609600" eaLnBrk="1" hangingPunct="1">
              <a:buFont typeface="+mj-lt"/>
              <a:buAutoNum type="arabicPeriod"/>
            </a:pPr>
            <a:r>
              <a:rPr lang="en-US" sz="1900" dirty="0" smtClean="0">
                <a:solidFill>
                  <a:srgbClr val="FFCC00"/>
                </a:solidFill>
              </a:rPr>
              <a:t>Are the input and output </a:t>
            </a:r>
            <a:r>
              <a:rPr lang="en-US" sz="1900" dirty="0" smtClean="0">
                <a:solidFill>
                  <a:srgbClr val="92D050"/>
                </a:solidFill>
              </a:rPr>
              <a:t>data</a:t>
            </a:r>
            <a:r>
              <a:rPr lang="en-US" sz="1900" dirty="0" smtClean="0">
                <a:solidFill>
                  <a:srgbClr val="FFCC00"/>
                </a:solidFill>
              </a:rPr>
              <a:t> intrinsically vague, linguistic, incomplete or ambiguous?</a:t>
            </a:r>
          </a:p>
          <a:p>
            <a:pPr marL="609600" indent="-609600" eaLnBrk="1" hangingPunct="1">
              <a:buFont typeface="+mj-lt"/>
              <a:buAutoNum type="arabicPeriod"/>
            </a:pPr>
            <a:r>
              <a:rPr lang="en-US" sz="1900" dirty="0" smtClean="0">
                <a:solidFill>
                  <a:srgbClr val="FFCC00"/>
                </a:solidFill>
              </a:rPr>
              <a:t>Is the use of FL an </a:t>
            </a:r>
            <a:r>
              <a:rPr lang="en-US" sz="1900" dirty="0" smtClean="0">
                <a:solidFill>
                  <a:srgbClr val="92D050"/>
                </a:solidFill>
              </a:rPr>
              <a:t>additional value </a:t>
            </a:r>
            <a:r>
              <a:rPr lang="en-US" sz="1900" dirty="0" smtClean="0">
                <a:solidFill>
                  <a:srgbClr val="FFCC00"/>
                </a:solidFill>
              </a:rPr>
              <a:t>to the final system?</a:t>
            </a:r>
          </a:p>
          <a:p>
            <a:pPr marL="609600" indent="-609600" eaLnBrk="1" hangingPunct="1">
              <a:buFont typeface="+mj-lt"/>
              <a:buAutoNum type="arabicPeriod"/>
            </a:pPr>
            <a:r>
              <a:rPr lang="en-US" sz="1900" dirty="0" smtClean="0">
                <a:solidFill>
                  <a:srgbClr val="FFCC00"/>
                </a:solidFill>
              </a:rPr>
              <a:t>Is the use of Fuzzy Sets reducing somehow the </a:t>
            </a:r>
            <a:r>
              <a:rPr lang="en-US" sz="1900" dirty="0" smtClean="0">
                <a:solidFill>
                  <a:srgbClr val="92D050"/>
                </a:solidFill>
              </a:rPr>
              <a:t>accuracy</a:t>
            </a:r>
            <a:r>
              <a:rPr lang="en-US" sz="1900" dirty="0" smtClean="0">
                <a:solidFill>
                  <a:srgbClr val="FFCC00"/>
                </a:solidFill>
              </a:rPr>
              <a:t> of the system?</a:t>
            </a:r>
          </a:p>
          <a:p>
            <a:pPr marL="609600" indent="-609600" eaLnBrk="1" hangingPunct="1">
              <a:buFont typeface="+mj-lt"/>
              <a:buAutoNum type="arabicPeriod"/>
            </a:pPr>
            <a:r>
              <a:rPr lang="en-US" sz="1900" dirty="0" smtClean="0">
                <a:solidFill>
                  <a:srgbClr val="FFCC00"/>
                </a:solidFill>
              </a:rPr>
              <a:t>Is the FLS taking into account any (known) underlying </a:t>
            </a:r>
            <a:r>
              <a:rPr lang="en-US" sz="1900" dirty="0" smtClean="0">
                <a:solidFill>
                  <a:srgbClr val="92D050"/>
                </a:solidFill>
              </a:rPr>
              <a:t>model</a:t>
            </a:r>
            <a:r>
              <a:rPr lang="en-US" sz="1900" dirty="0" smtClean="0">
                <a:solidFill>
                  <a:srgbClr val="FFCC00"/>
                </a:solidFill>
              </a:rPr>
              <a:t> for the data?</a:t>
            </a:r>
          </a:p>
          <a:p>
            <a:pPr marL="609600" indent="-609600" eaLnBrk="1" hangingPunct="1">
              <a:buFont typeface="+mj-lt"/>
              <a:buAutoNum type="arabicPeriod"/>
            </a:pPr>
            <a:r>
              <a:rPr lang="en-US" sz="1900" dirty="0" smtClean="0">
                <a:solidFill>
                  <a:srgbClr val="FFCC00"/>
                </a:solidFill>
              </a:rPr>
              <a:t>Is really the use of FL </a:t>
            </a:r>
            <a:r>
              <a:rPr lang="en-US" sz="1900" dirty="0" smtClean="0">
                <a:solidFill>
                  <a:srgbClr val="92D050"/>
                </a:solidFill>
              </a:rPr>
              <a:t>simplifying </a:t>
            </a:r>
            <a:r>
              <a:rPr lang="en-US" sz="1900" dirty="0" smtClean="0">
                <a:solidFill>
                  <a:srgbClr val="FFCC00"/>
                </a:solidFill>
              </a:rPr>
              <a:t>the problem and improving the understanding of it?</a:t>
            </a:r>
          </a:p>
          <a:p>
            <a:pPr marL="609600" indent="-609600" eaLnBrk="1" hangingPunct="1">
              <a:buFont typeface="+mj-lt"/>
              <a:buAutoNum type="arabicPeriod"/>
            </a:pPr>
            <a:r>
              <a:rPr lang="en-US" sz="1900" dirty="0" smtClean="0">
                <a:solidFill>
                  <a:srgbClr val="FFCC00"/>
                </a:solidFill>
              </a:rPr>
              <a:t>Is the </a:t>
            </a:r>
            <a:r>
              <a:rPr lang="en-US" sz="1900" dirty="0" err="1" smtClean="0">
                <a:solidFill>
                  <a:srgbClr val="FFCC00"/>
                </a:solidFill>
              </a:rPr>
              <a:t>fuzzification</a:t>
            </a:r>
            <a:r>
              <a:rPr lang="en-US" sz="1900" dirty="0" smtClean="0">
                <a:solidFill>
                  <a:srgbClr val="FFCC00"/>
                </a:solidFill>
              </a:rPr>
              <a:t> of inputs and outputs </a:t>
            </a:r>
            <a:r>
              <a:rPr lang="en-US" sz="1900" dirty="0" smtClean="0">
                <a:solidFill>
                  <a:srgbClr val="92D050"/>
                </a:solidFill>
              </a:rPr>
              <a:t>robust</a:t>
            </a:r>
            <a:r>
              <a:rPr lang="en-US" sz="1900" dirty="0" smtClean="0">
                <a:solidFill>
                  <a:srgbClr val="FFCC00"/>
                </a:solidFill>
              </a:rPr>
              <a:t> to scale or range changes?</a:t>
            </a:r>
          </a:p>
          <a:p>
            <a:pPr marL="609600" indent="-609600" eaLnBrk="1" hangingPunct="1">
              <a:buFont typeface="+mj-lt"/>
              <a:buAutoNum type="arabicPeriod"/>
            </a:pPr>
            <a:r>
              <a:rPr lang="en-US" sz="1900" dirty="0" smtClean="0">
                <a:solidFill>
                  <a:srgbClr val="FFCC00"/>
                </a:solidFill>
              </a:rPr>
              <a:t>Is this really a membership problem rather than a </a:t>
            </a:r>
            <a:r>
              <a:rPr lang="en-US" sz="1900" dirty="0" smtClean="0">
                <a:solidFill>
                  <a:srgbClr val="92D050"/>
                </a:solidFill>
              </a:rPr>
              <a:t>probabilistic</a:t>
            </a:r>
            <a:r>
              <a:rPr lang="en-US" sz="1900" dirty="0" smtClean="0">
                <a:solidFill>
                  <a:srgbClr val="FFCC00"/>
                </a:solidFill>
              </a:rPr>
              <a:t> problem?</a:t>
            </a:r>
          </a:p>
          <a:p>
            <a:pPr marL="609600" indent="-609600" eaLnBrk="1" hangingPunct="1">
              <a:buFont typeface="+mj-lt"/>
              <a:buAutoNum type="arabicPeriod"/>
            </a:pPr>
            <a:r>
              <a:rPr lang="en-US" sz="1900" dirty="0" smtClean="0">
                <a:solidFill>
                  <a:srgbClr val="FFCC00"/>
                </a:solidFill>
              </a:rPr>
              <a:t>How many parts of the final system requires </a:t>
            </a:r>
            <a:r>
              <a:rPr lang="en-US" sz="1900" dirty="0" smtClean="0">
                <a:solidFill>
                  <a:srgbClr val="92D050"/>
                </a:solidFill>
              </a:rPr>
              <a:t>fine-tuning</a:t>
            </a:r>
            <a:r>
              <a:rPr lang="en-US" sz="1900" dirty="0" smtClean="0">
                <a:solidFill>
                  <a:srgbClr val="FFCC00"/>
                </a:solidFill>
              </a:rPr>
              <a:t> and human intervention?</a:t>
            </a:r>
          </a:p>
          <a:p>
            <a:pPr marL="609600" indent="-609600" eaLnBrk="1" hangingPunct="1">
              <a:buFont typeface="+mj-lt"/>
              <a:buAutoNum type="arabicPeriod"/>
            </a:pPr>
            <a:r>
              <a:rPr lang="en-US" sz="1900" dirty="0" smtClean="0">
                <a:solidFill>
                  <a:srgbClr val="FFCC00"/>
                </a:solidFill>
              </a:rPr>
              <a:t>How much of the final system is based on </a:t>
            </a:r>
            <a:r>
              <a:rPr lang="en-US" sz="1900" dirty="0" smtClean="0">
                <a:solidFill>
                  <a:srgbClr val="92D050"/>
                </a:solidFill>
              </a:rPr>
              <a:t>heuristics</a:t>
            </a:r>
            <a:r>
              <a:rPr lang="en-US" sz="1900" dirty="0" smtClean="0">
                <a:solidFill>
                  <a:srgbClr val="FFCC00"/>
                </a:solidFill>
              </a:rPr>
              <a:t>?</a:t>
            </a:r>
          </a:p>
          <a:p>
            <a:pPr marL="609600" indent="-609600" eaLnBrk="1" hangingPunct="1">
              <a:buFont typeface="+mj-lt"/>
              <a:buAutoNum type="arabicPeriod"/>
            </a:pPr>
            <a:r>
              <a:rPr lang="en-US" sz="1900" dirty="0" smtClean="0">
                <a:solidFill>
                  <a:srgbClr val="92D050"/>
                </a:solidFill>
              </a:rPr>
              <a:t>Why</a:t>
            </a:r>
            <a:r>
              <a:rPr lang="en-US" sz="1900" dirty="0" smtClean="0">
                <a:solidFill>
                  <a:srgbClr val="FFCC00"/>
                </a:solidFill>
              </a:rPr>
              <a:t> am I using FLS or soft-computing for this problem?</a:t>
            </a:r>
          </a:p>
          <a:p>
            <a:pPr marL="609600" indent="-609600" eaLnBrk="1" hangingPunct="1">
              <a:buFont typeface="+mj-lt"/>
              <a:buAutoNum type="arabicPeriod"/>
            </a:pPr>
            <a:endParaRPr lang="en-US" sz="1900" dirty="0" smtClean="0">
              <a:solidFill>
                <a:srgbClr val="FFCC00"/>
              </a:solidFill>
            </a:endParaRPr>
          </a:p>
          <a:p>
            <a:pPr marL="609600" indent="-609600" eaLnBrk="1" hangingPunct="1"/>
            <a:endParaRPr lang="es-ES" sz="19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00306"/>
            <a:ext cx="8229600" cy="1285884"/>
          </a:xfrm>
        </p:spPr>
        <p:txBody>
          <a:bodyPr/>
          <a:lstStyle/>
          <a:p>
            <a:pPr>
              <a:defRPr/>
            </a:pPr>
            <a:r>
              <a:rPr lang="es-ES_tradnl" sz="5400" kern="1200" dirty="0" smtClean="0">
                <a:solidFill>
                  <a:srgbClr val="FFCC00"/>
                </a:solidFill>
                <a:effectLst>
                  <a:outerShdw blurRad="38100" dist="38100" dir="2700000" algn="tl">
                    <a:srgbClr val="000000"/>
                  </a:outerShdw>
                </a:effectLst>
                <a:latin typeface="Arial" charset="0"/>
                <a:ea typeface="+mn-ea"/>
                <a:cs typeface="+mn-cs"/>
              </a:rPr>
              <a:t>Case of </a:t>
            </a:r>
            <a:r>
              <a:rPr lang="es-ES_tradnl" sz="5400" kern="1200" dirty="0" err="1" smtClean="0">
                <a:solidFill>
                  <a:srgbClr val="FFCC00"/>
                </a:solidFill>
                <a:effectLst>
                  <a:outerShdw blurRad="38100" dist="38100" dir="2700000" algn="tl">
                    <a:srgbClr val="000000"/>
                  </a:outerShdw>
                </a:effectLst>
                <a:latin typeface="Arial" charset="0"/>
                <a:ea typeface="+mn-ea"/>
                <a:cs typeface="+mn-cs"/>
              </a:rPr>
              <a:t>Study</a:t>
            </a:r>
            <a:r>
              <a:rPr lang="es-ES_tradnl" sz="5400" kern="1200" dirty="0" smtClean="0">
                <a:solidFill>
                  <a:srgbClr val="FFCC00"/>
                </a:solidFill>
                <a:effectLst>
                  <a:outerShdw blurRad="38100" dist="38100" dir="2700000" algn="tl">
                    <a:srgbClr val="000000"/>
                  </a:outerShdw>
                </a:effectLst>
                <a:latin typeface="Arial" charset="0"/>
                <a:ea typeface="+mn-ea"/>
                <a:cs typeface="+mn-cs"/>
              </a:rPr>
              <a:t>: </a:t>
            </a:r>
            <a:br>
              <a:rPr lang="es-ES_tradnl" sz="5400" kern="1200" dirty="0" smtClean="0">
                <a:solidFill>
                  <a:srgbClr val="FFCC00"/>
                </a:solidFill>
                <a:effectLst>
                  <a:outerShdw blurRad="38100" dist="38100" dir="2700000" algn="tl">
                    <a:srgbClr val="000000"/>
                  </a:outerShdw>
                </a:effectLst>
                <a:latin typeface="Arial" charset="0"/>
                <a:ea typeface="+mn-ea"/>
                <a:cs typeface="+mn-cs"/>
              </a:rPr>
            </a:br>
            <a:r>
              <a:rPr lang="es-ES_tradnl" sz="5400" kern="1200" dirty="0" smtClean="0">
                <a:solidFill>
                  <a:srgbClr val="FFCC00"/>
                </a:solidFill>
                <a:effectLst>
                  <a:outerShdw blurRad="38100" dist="38100" dir="2700000" algn="tl">
                    <a:srgbClr val="000000"/>
                  </a:outerShdw>
                </a:effectLst>
                <a:latin typeface="Arial" charset="0"/>
                <a:ea typeface="+mn-ea"/>
                <a:cs typeface="+mn-cs"/>
              </a:rPr>
              <a:t>MRI </a:t>
            </a:r>
            <a:r>
              <a:rPr lang="es-ES_tradnl" sz="5400" kern="1200" dirty="0" err="1" smtClean="0">
                <a:solidFill>
                  <a:srgbClr val="FFCC00"/>
                </a:solidFill>
                <a:effectLst>
                  <a:outerShdw blurRad="38100" dist="38100" dir="2700000" algn="tl">
                    <a:srgbClr val="000000"/>
                  </a:outerShdw>
                </a:effectLst>
                <a:latin typeface="Arial" charset="0"/>
                <a:ea typeface="+mn-ea"/>
                <a:cs typeface="+mn-cs"/>
              </a:rPr>
              <a:t>noise</a:t>
            </a:r>
            <a:r>
              <a:rPr lang="es-ES_tradnl" sz="5400" kern="1200" dirty="0" smtClean="0">
                <a:solidFill>
                  <a:srgbClr val="FFCC00"/>
                </a:solidFill>
                <a:effectLst>
                  <a:outerShdw blurRad="38100" dist="38100" dir="2700000" algn="tl">
                    <a:srgbClr val="000000"/>
                  </a:outerShdw>
                </a:effectLst>
                <a:latin typeface="Arial" charset="0"/>
                <a:ea typeface="+mn-ea"/>
                <a:cs typeface="+mn-cs"/>
              </a:rPr>
              <a:t> </a:t>
            </a:r>
            <a:r>
              <a:rPr lang="es-ES_tradnl" sz="5400" kern="1200" dirty="0" err="1" smtClean="0">
                <a:solidFill>
                  <a:srgbClr val="FFCC00"/>
                </a:solidFill>
                <a:effectLst>
                  <a:outerShdw blurRad="38100" dist="38100" dir="2700000" algn="tl">
                    <a:srgbClr val="000000"/>
                  </a:outerShdw>
                </a:effectLst>
                <a:latin typeface="Arial" charset="0"/>
                <a:ea typeface="+mn-ea"/>
                <a:cs typeface="+mn-cs"/>
              </a:rPr>
              <a:t>filtering</a:t>
            </a:r>
            <a:endParaRPr lang="es-ES" sz="5400" kern="1200" dirty="0">
              <a:solidFill>
                <a:srgbClr val="FFCC00"/>
              </a:solidFill>
              <a:effectLst>
                <a:outerShdw blurRad="38100" dist="38100" dir="2700000" algn="tl">
                  <a:srgbClr val="000000"/>
                </a:outerShdw>
              </a:effectLst>
              <a:latin typeface="Arial"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43190"/>
            <a:ext cx="8229600" cy="1143000"/>
          </a:xfrm>
        </p:spPr>
        <p:txBody>
          <a:bodyPr/>
          <a:lstStyle/>
          <a:p>
            <a:pPr>
              <a:defRPr/>
            </a:pPr>
            <a:r>
              <a:rPr lang="es-ES_tradnl" sz="5400" kern="1200" dirty="0" err="1" smtClean="0">
                <a:solidFill>
                  <a:srgbClr val="FFCC00"/>
                </a:solidFill>
                <a:effectLst>
                  <a:outerShdw blurRad="38100" dist="38100" dir="2700000" algn="tl">
                    <a:srgbClr val="000000"/>
                  </a:outerShdw>
                </a:effectLst>
                <a:latin typeface="Arial" charset="0"/>
                <a:ea typeface="+mn-ea"/>
                <a:cs typeface="+mn-cs"/>
              </a:rPr>
              <a:t>Medical</a:t>
            </a:r>
            <a:r>
              <a:rPr lang="es-ES_tradnl" sz="5400" kern="1200" dirty="0" smtClean="0">
                <a:solidFill>
                  <a:srgbClr val="FFCC00"/>
                </a:solidFill>
                <a:effectLst>
                  <a:outerShdw blurRad="38100" dist="38100" dir="2700000" algn="tl">
                    <a:srgbClr val="000000"/>
                  </a:outerShdw>
                </a:effectLst>
                <a:latin typeface="Arial" charset="0"/>
                <a:ea typeface="+mn-ea"/>
                <a:cs typeface="+mn-cs"/>
              </a:rPr>
              <a:t> </a:t>
            </a:r>
            <a:r>
              <a:rPr lang="es-ES_tradnl" sz="5400" kern="1200" dirty="0" err="1" smtClean="0">
                <a:solidFill>
                  <a:srgbClr val="FFCC00"/>
                </a:solidFill>
                <a:effectLst>
                  <a:outerShdw blurRad="38100" dist="38100" dir="2700000" algn="tl">
                    <a:srgbClr val="000000"/>
                  </a:outerShdw>
                </a:effectLst>
                <a:latin typeface="Arial" charset="0"/>
                <a:ea typeface="+mn-ea"/>
                <a:cs typeface="+mn-cs"/>
              </a:rPr>
              <a:t>Imaging</a:t>
            </a:r>
            <a:endParaRPr lang="es-ES" sz="5400" kern="1200" dirty="0">
              <a:solidFill>
                <a:srgbClr val="FFCC00"/>
              </a:solidFill>
              <a:effectLst>
                <a:outerShdw blurRad="38100" dist="38100" dir="2700000" algn="tl">
                  <a:srgbClr val="000000"/>
                </a:outerShdw>
              </a:effectLst>
              <a:latin typeface="Arial" charset="0"/>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50</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00042"/>
            <a:ext cx="3692036"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Problem Statement</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2" y="1142984"/>
            <a:ext cx="6103952" cy="4929222"/>
          </a:xfrm>
          <a:noFill/>
        </p:spPr>
        <p:txBody>
          <a:bodyPr/>
          <a:lstStyle/>
          <a:p>
            <a:pPr marL="355600" indent="-355600" eaLnBrk="1" hangingPunct="1"/>
            <a:r>
              <a:rPr lang="en-US" sz="2400" dirty="0" smtClean="0">
                <a:solidFill>
                  <a:srgbClr val="FFCC00"/>
                </a:solidFill>
              </a:rPr>
              <a:t>We want to “remove” noise from some Magnetic Resonance Imaging.</a:t>
            </a:r>
          </a:p>
          <a:p>
            <a:pPr marL="355600" indent="-355600" eaLnBrk="1" hangingPunct="1"/>
            <a:r>
              <a:rPr lang="en-US" sz="2400" dirty="0" smtClean="0">
                <a:solidFill>
                  <a:srgbClr val="FFCC00"/>
                </a:solidFill>
              </a:rPr>
              <a:t>We are going to use a FL-based, similar to some of the ones proposed in literature: [Kerre00, Szczepaniak00, Nachtegael03]</a:t>
            </a:r>
          </a:p>
          <a:p>
            <a:pPr marL="355600" indent="-355600" eaLnBrk="1" hangingPunct="1"/>
            <a:r>
              <a:rPr lang="en-US" sz="2400" dirty="0" smtClean="0">
                <a:solidFill>
                  <a:srgbClr val="FFCC00"/>
                </a:solidFill>
              </a:rPr>
              <a:t>Based on linguistic rules, such as “If the pixels around are very different, then filter…”</a:t>
            </a:r>
          </a:p>
        </p:txBody>
      </p:sp>
      <p:grpSp>
        <p:nvGrpSpPr>
          <p:cNvPr id="33" name="32 Grupo"/>
          <p:cNvGrpSpPr/>
          <p:nvPr/>
        </p:nvGrpSpPr>
        <p:grpSpPr>
          <a:xfrm>
            <a:off x="4500562" y="4643446"/>
            <a:ext cx="1785950" cy="1785950"/>
            <a:chOff x="2857488" y="4429132"/>
            <a:chExt cx="1785950" cy="1785950"/>
          </a:xfrm>
        </p:grpSpPr>
        <p:sp>
          <p:nvSpPr>
            <p:cNvPr id="8" name="7 Rectángulo"/>
            <p:cNvSpPr/>
            <p:nvPr/>
          </p:nvSpPr>
          <p:spPr>
            <a:xfrm>
              <a:off x="2857488" y="442913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3214678" y="442913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571868" y="442913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2857488" y="478632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3214678" y="478632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3571868" y="478632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2857488" y="514351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3214678" y="514351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3571868" y="5143512"/>
              <a:ext cx="357190" cy="357190"/>
            </a:xfrm>
            <a:prstGeom prst="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2857488" y="550070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3214678" y="550070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3571868" y="550070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p:nvSpPr>
          <p:spPr>
            <a:xfrm>
              <a:off x="2857488" y="585789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3214678" y="585789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3571868" y="585789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3929058" y="442913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4286248" y="442913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3929058" y="478632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p:cNvSpPr/>
            <p:nvPr/>
          </p:nvSpPr>
          <p:spPr>
            <a:xfrm>
              <a:off x="4286248" y="478632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a:off x="4286248" y="514351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3929058" y="550070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4286248" y="550070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3929058" y="585789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4286248" y="585789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3929058" y="5143512"/>
              <a:ext cx="357190" cy="357190"/>
            </a:xfrm>
            <a:prstGeom prst="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34" name="Picture 14" descr="gk2-crcc-z47-anat"/>
          <p:cNvPicPr>
            <a:picLocks noChangeAspect="1" noChangeArrowheads="1"/>
          </p:cNvPicPr>
          <p:nvPr/>
        </p:nvPicPr>
        <p:blipFill>
          <a:blip r:embed="rId3"/>
          <a:srcRect/>
          <a:stretch>
            <a:fillRect/>
          </a:stretch>
        </p:blipFill>
        <p:spPr bwMode="auto">
          <a:xfrm>
            <a:off x="6643702" y="1214422"/>
            <a:ext cx="2286016" cy="2929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51</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857232"/>
            <a:ext cx="7961312" cy="5572164"/>
          </a:xfrm>
          <a:noFill/>
        </p:spPr>
        <p:txBody>
          <a:bodyPr/>
          <a:lstStyle/>
          <a:p>
            <a:pPr marL="355600" indent="-355600" eaLnBrk="1" hangingPunct="1">
              <a:buNone/>
            </a:pPr>
            <a:r>
              <a:rPr lang="en-US" sz="2800" dirty="0" smtClean="0">
                <a:solidFill>
                  <a:srgbClr val="FFCC00"/>
                </a:solidFill>
              </a:rPr>
              <a:t>1. Are the input and output data intrinsically vague, linguistic, incomplete or ambiguous?</a:t>
            </a:r>
          </a:p>
          <a:p>
            <a:pPr marL="355600" indent="-355600" eaLnBrk="1" hangingPunct="1">
              <a:buNone/>
            </a:pPr>
            <a:endParaRPr lang="en-US" sz="2800" dirty="0" smtClean="0">
              <a:solidFill>
                <a:srgbClr val="FFCC00"/>
              </a:solidFill>
            </a:endParaRPr>
          </a:p>
          <a:p>
            <a:pPr marL="355600" indent="-355600" algn="r" eaLnBrk="1" hangingPunct="1">
              <a:buNone/>
            </a:pPr>
            <a:r>
              <a:rPr lang="en-US" sz="2800" dirty="0" smtClean="0">
                <a:solidFill>
                  <a:srgbClr val="92D050"/>
                </a:solidFill>
              </a:rPr>
              <a:t>NO. Data are numerical values from a MRI scanner</a:t>
            </a:r>
          </a:p>
          <a:p>
            <a:pPr marL="355600" indent="-355600" eaLnBrk="1" hangingPunct="1">
              <a:buNone/>
            </a:pPr>
            <a:endParaRPr lang="en-US" sz="2800" dirty="0" smtClean="0">
              <a:solidFill>
                <a:srgbClr val="FFCC00"/>
              </a:solidFill>
            </a:endParaRPr>
          </a:p>
          <a:p>
            <a:pPr marL="355600" indent="-355600" eaLnBrk="1" hangingPunct="1">
              <a:buNone/>
            </a:pPr>
            <a:r>
              <a:rPr lang="en-US" sz="2800" dirty="0" smtClean="0">
                <a:solidFill>
                  <a:srgbClr val="FFCC00"/>
                </a:solidFill>
              </a:rPr>
              <a:t>2. Is the use of FL an additional value to the final system?</a:t>
            </a:r>
          </a:p>
          <a:p>
            <a:pPr marL="355600" indent="-355600" eaLnBrk="1" hangingPunct="1">
              <a:buNone/>
            </a:pPr>
            <a:endParaRPr lang="en-US" sz="2800" dirty="0" smtClean="0">
              <a:solidFill>
                <a:srgbClr val="FFCC00"/>
              </a:solidFill>
            </a:endParaRPr>
          </a:p>
          <a:p>
            <a:pPr marL="355600" indent="-355600" algn="r" eaLnBrk="1" hangingPunct="1">
              <a:buNone/>
            </a:pPr>
            <a:r>
              <a:rPr lang="en-US" sz="2800" dirty="0" smtClean="0">
                <a:solidFill>
                  <a:srgbClr val="92D050"/>
                </a:solidFill>
              </a:rPr>
              <a:t>Only if I am able to somehow codify “expert” information into the system</a:t>
            </a:r>
          </a:p>
          <a:p>
            <a:pPr marL="609600" indent="-609600" eaLnBrk="1" hangingPunct="1">
              <a:buNone/>
            </a:pPr>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52</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857232"/>
            <a:ext cx="7961312" cy="5572164"/>
          </a:xfrm>
          <a:noFill/>
        </p:spPr>
        <p:txBody>
          <a:bodyPr/>
          <a:lstStyle/>
          <a:p>
            <a:pPr marL="355600" indent="-355600" eaLnBrk="1" hangingPunct="1">
              <a:buNone/>
            </a:pPr>
            <a:r>
              <a:rPr lang="en-US" sz="2800" dirty="0" smtClean="0">
                <a:solidFill>
                  <a:srgbClr val="FFCC00"/>
                </a:solidFill>
              </a:rPr>
              <a:t>3. Is the use of Fuzzy Sets reducing somehow the accuracy of the system?</a:t>
            </a:r>
          </a:p>
          <a:p>
            <a:pPr marL="355600" indent="-355600" eaLnBrk="1" hangingPunct="1">
              <a:buNone/>
            </a:pPr>
            <a:endParaRPr lang="en-US" sz="2800" dirty="0" smtClean="0">
              <a:solidFill>
                <a:srgbClr val="FFCC00"/>
              </a:solidFill>
            </a:endParaRPr>
          </a:p>
          <a:p>
            <a:pPr marL="355600" indent="-355600" eaLnBrk="1" hangingPunct="1">
              <a:buNone/>
            </a:pPr>
            <a:endParaRPr lang="en-US" sz="2800" dirty="0" smtClean="0">
              <a:solidFill>
                <a:srgbClr val="FFCC00"/>
              </a:solidFill>
            </a:endParaRPr>
          </a:p>
          <a:p>
            <a:pPr marL="355600" indent="-355600" algn="r" eaLnBrk="1" hangingPunct="1">
              <a:buNone/>
            </a:pPr>
            <a:r>
              <a:rPr lang="en-US" sz="2800" dirty="0" err="1" smtClean="0">
                <a:solidFill>
                  <a:srgbClr val="92D050"/>
                </a:solidFill>
              </a:rPr>
              <a:t>Fuzzification</a:t>
            </a:r>
            <a:r>
              <a:rPr lang="en-US" sz="2800" dirty="0" smtClean="0">
                <a:solidFill>
                  <a:srgbClr val="92D050"/>
                </a:solidFill>
              </a:rPr>
              <a:t> of inputs and outputs may reduce the dynamic range of data</a:t>
            </a:r>
          </a:p>
          <a:p>
            <a:pPr marL="355600" indent="-355600" algn="r" eaLnBrk="1" hangingPunct="1">
              <a:buNone/>
            </a:pPr>
            <a:endParaRPr lang="en-US" sz="2800" dirty="0" smtClean="0">
              <a:solidFill>
                <a:srgbClr val="92D050"/>
              </a:solidFill>
            </a:endParaRPr>
          </a:p>
          <a:p>
            <a:pPr marL="355600" indent="-355600" eaLnBrk="1" hangingPunct="1">
              <a:buNone/>
            </a:pPr>
            <a:r>
              <a:rPr lang="en-US" sz="2800" dirty="0" smtClean="0">
                <a:solidFill>
                  <a:srgbClr val="FFCC00"/>
                </a:solidFill>
              </a:rPr>
              <a:t>4. Is the FLS taking into account any (known) underlying model for the data?</a:t>
            </a:r>
          </a:p>
          <a:p>
            <a:pPr marL="609600" indent="-609600" eaLnBrk="1" hangingPunct="1">
              <a:buNone/>
            </a:pPr>
            <a:endParaRPr lang="en-US" sz="2800" dirty="0" smtClean="0">
              <a:solidFill>
                <a:srgbClr val="FFCC00"/>
              </a:solidFill>
            </a:endParaRPr>
          </a:p>
          <a:p>
            <a:pPr marL="609600" indent="-609600" algn="r" eaLnBrk="1" hangingPunct="1">
              <a:buNone/>
            </a:pPr>
            <a:r>
              <a:rPr lang="en-US" sz="2800" dirty="0" smtClean="0">
                <a:solidFill>
                  <a:srgbClr val="92D050"/>
                </a:solidFill>
              </a:rPr>
              <a:t>No, and it could be a problem…</a:t>
            </a: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grpSp>
        <p:nvGrpSpPr>
          <p:cNvPr id="7" name="Group 8"/>
          <p:cNvGrpSpPr>
            <a:grpSpLocks/>
          </p:cNvGrpSpPr>
          <p:nvPr/>
        </p:nvGrpSpPr>
        <p:grpSpPr bwMode="auto">
          <a:xfrm>
            <a:off x="2571736" y="1928802"/>
            <a:ext cx="4038600" cy="1066800"/>
            <a:chOff x="1152" y="1584"/>
            <a:chExt cx="2544" cy="672"/>
          </a:xfrm>
        </p:grpSpPr>
        <p:sp>
          <p:nvSpPr>
            <p:cNvPr id="8" name="Line 9"/>
            <p:cNvSpPr>
              <a:spLocks noChangeShapeType="1"/>
            </p:cNvSpPr>
            <p:nvPr/>
          </p:nvSpPr>
          <p:spPr bwMode="auto">
            <a:xfrm>
              <a:off x="1152" y="1584"/>
              <a:ext cx="0" cy="672"/>
            </a:xfrm>
            <a:prstGeom prst="line">
              <a:avLst/>
            </a:prstGeom>
            <a:noFill/>
            <a:ln w="9525">
              <a:solidFill>
                <a:schemeClr val="tx1"/>
              </a:solidFill>
              <a:round/>
              <a:headEnd/>
              <a:tailEnd/>
            </a:ln>
            <a:effectLst/>
          </p:spPr>
          <p:txBody>
            <a:bodyPr wrap="none" anchor="ctr"/>
            <a:lstStyle/>
            <a:p>
              <a:endParaRPr lang="es-ES"/>
            </a:p>
          </p:txBody>
        </p:sp>
        <p:sp>
          <p:nvSpPr>
            <p:cNvPr id="9" name="Line 10"/>
            <p:cNvSpPr>
              <a:spLocks noChangeShapeType="1"/>
            </p:cNvSpPr>
            <p:nvPr/>
          </p:nvSpPr>
          <p:spPr bwMode="auto">
            <a:xfrm>
              <a:off x="1152" y="2112"/>
              <a:ext cx="2544" cy="0"/>
            </a:xfrm>
            <a:prstGeom prst="line">
              <a:avLst/>
            </a:prstGeom>
            <a:noFill/>
            <a:ln w="9525">
              <a:solidFill>
                <a:schemeClr val="tx1"/>
              </a:solidFill>
              <a:round/>
              <a:headEnd/>
              <a:tailEnd/>
            </a:ln>
            <a:effectLst/>
          </p:spPr>
          <p:txBody>
            <a:bodyPr wrap="none" anchor="ctr"/>
            <a:lstStyle/>
            <a:p>
              <a:endParaRPr lang="es-ES"/>
            </a:p>
          </p:txBody>
        </p:sp>
        <p:sp>
          <p:nvSpPr>
            <p:cNvPr id="10" name="Line 11"/>
            <p:cNvSpPr>
              <a:spLocks noChangeShapeType="1"/>
            </p:cNvSpPr>
            <p:nvPr/>
          </p:nvSpPr>
          <p:spPr bwMode="auto">
            <a:xfrm>
              <a:off x="1152" y="1680"/>
              <a:ext cx="672" cy="0"/>
            </a:xfrm>
            <a:prstGeom prst="line">
              <a:avLst/>
            </a:prstGeom>
            <a:noFill/>
            <a:ln w="9525">
              <a:solidFill>
                <a:schemeClr val="tx1"/>
              </a:solidFill>
              <a:round/>
              <a:headEnd/>
              <a:tailEnd/>
            </a:ln>
            <a:effectLst/>
          </p:spPr>
          <p:txBody>
            <a:bodyPr wrap="none" anchor="ctr"/>
            <a:lstStyle/>
            <a:p>
              <a:endParaRPr lang="es-ES"/>
            </a:p>
          </p:txBody>
        </p:sp>
        <p:sp>
          <p:nvSpPr>
            <p:cNvPr id="11" name="Line 12"/>
            <p:cNvSpPr>
              <a:spLocks noChangeShapeType="1"/>
            </p:cNvSpPr>
            <p:nvPr/>
          </p:nvSpPr>
          <p:spPr bwMode="auto">
            <a:xfrm>
              <a:off x="1824" y="1680"/>
              <a:ext cx="480" cy="432"/>
            </a:xfrm>
            <a:prstGeom prst="line">
              <a:avLst/>
            </a:prstGeom>
            <a:noFill/>
            <a:ln w="9525">
              <a:solidFill>
                <a:schemeClr val="tx1"/>
              </a:solidFill>
              <a:round/>
              <a:headEnd/>
              <a:tailEnd/>
            </a:ln>
            <a:effectLst/>
          </p:spPr>
          <p:txBody>
            <a:bodyPr wrap="none" anchor="ctr"/>
            <a:lstStyle/>
            <a:p>
              <a:endParaRPr lang="es-ES"/>
            </a:p>
          </p:txBody>
        </p:sp>
        <p:sp>
          <p:nvSpPr>
            <p:cNvPr id="12" name="Line 13"/>
            <p:cNvSpPr>
              <a:spLocks noChangeShapeType="1"/>
            </p:cNvSpPr>
            <p:nvPr/>
          </p:nvSpPr>
          <p:spPr bwMode="auto">
            <a:xfrm flipV="1">
              <a:off x="1872" y="1632"/>
              <a:ext cx="528" cy="480"/>
            </a:xfrm>
            <a:prstGeom prst="line">
              <a:avLst/>
            </a:prstGeom>
            <a:noFill/>
            <a:ln w="9525">
              <a:solidFill>
                <a:schemeClr val="tx1"/>
              </a:solidFill>
              <a:round/>
              <a:headEnd/>
              <a:tailEnd/>
            </a:ln>
            <a:effectLst/>
          </p:spPr>
          <p:txBody>
            <a:bodyPr wrap="none" anchor="ctr"/>
            <a:lstStyle/>
            <a:p>
              <a:endParaRPr lang="es-ES"/>
            </a:p>
          </p:txBody>
        </p:sp>
        <p:sp>
          <p:nvSpPr>
            <p:cNvPr id="13" name="Line 14"/>
            <p:cNvSpPr>
              <a:spLocks noChangeShapeType="1"/>
            </p:cNvSpPr>
            <p:nvPr/>
          </p:nvSpPr>
          <p:spPr bwMode="auto">
            <a:xfrm>
              <a:off x="2400" y="1632"/>
              <a:ext cx="528" cy="480"/>
            </a:xfrm>
            <a:prstGeom prst="line">
              <a:avLst/>
            </a:prstGeom>
            <a:noFill/>
            <a:ln w="9525">
              <a:solidFill>
                <a:schemeClr val="tx1"/>
              </a:solidFill>
              <a:round/>
              <a:headEnd/>
              <a:tailEnd/>
            </a:ln>
            <a:effectLst/>
          </p:spPr>
          <p:txBody>
            <a:bodyPr wrap="none" anchor="ctr"/>
            <a:lstStyle/>
            <a:p>
              <a:endParaRPr lang="es-ES"/>
            </a:p>
          </p:txBody>
        </p:sp>
        <p:sp>
          <p:nvSpPr>
            <p:cNvPr id="14" name="Line 15"/>
            <p:cNvSpPr>
              <a:spLocks noChangeShapeType="1"/>
            </p:cNvSpPr>
            <p:nvPr/>
          </p:nvSpPr>
          <p:spPr bwMode="auto">
            <a:xfrm flipV="1">
              <a:off x="2304" y="1632"/>
              <a:ext cx="624" cy="480"/>
            </a:xfrm>
            <a:prstGeom prst="line">
              <a:avLst/>
            </a:prstGeom>
            <a:noFill/>
            <a:ln w="9525">
              <a:solidFill>
                <a:schemeClr val="tx1"/>
              </a:solidFill>
              <a:round/>
              <a:headEnd/>
              <a:tailEnd/>
            </a:ln>
            <a:effectLst/>
          </p:spPr>
          <p:txBody>
            <a:bodyPr wrap="none" anchor="ctr"/>
            <a:lstStyle/>
            <a:p>
              <a:endParaRPr lang="es-ES"/>
            </a:p>
          </p:txBody>
        </p:sp>
        <p:sp>
          <p:nvSpPr>
            <p:cNvPr id="15" name="Line 16"/>
            <p:cNvSpPr>
              <a:spLocks noChangeShapeType="1"/>
            </p:cNvSpPr>
            <p:nvPr/>
          </p:nvSpPr>
          <p:spPr bwMode="auto">
            <a:xfrm>
              <a:off x="2928" y="1632"/>
              <a:ext cx="768" cy="0"/>
            </a:xfrm>
            <a:prstGeom prst="line">
              <a:avLst/>
            </a:prstGeom>
            <a:noFill/>
            <a:ln w="9525">
              <a:solidFill>
                <a:schemeClr val="tx1"/>
              </a:solidFill>
              <a:round/>
              <a:headEnd/>
              <a:tailEnd/>
            </a:ln>
            <a:effectLst/>
          </p:spPr>
          <p:txBody>
            <a:bodyPr wrap="none" anchor="ctr"/>
            <a:lstStyle/>
            <a:p>
              <a:endParaRPr lang="es-ES"/>
            </a:p>
          </p:txBody>
        </p:sp>
        <p:sp>
          <p:nvSpPr>
            <p:cNvPr id="16" name="Text Box 17"/>
            <p:cNvSpPr txBox="1">
              <a:spLocks noChangeArrowheads="1"/>
            </p:cNvSpPr>
            <p:nvPr/>
          </p:nvSpPr>
          <p:spPr bwMode="auto">
            <a:xfrm>
              <a:off x="1392" y="1776"/>
              <a:ext cx="284" cy="250"/>
            </a:xfrm>
            <a:prstGeom prst="rect">
              <a:avLst/>
            </a:prstGeom>
            <a:noFill/>
            <a:ln w="9525">
              <a:noFill/>
              <a:miter lim="800000"/>
              <a:headEnd/>
              <a:tailEnd/>
            </a:ln>
            <a:effectLst/>
          </p:spPr>
          <p:txBody>
            <a:bodyPr wrap="none">
              <a:spAutoFit/>
            </a:bodyPr>
            <a:lstStyle/>
            <a:p>
              <a:r>
                <a:rPr lang="es-ES_tradnl" sz="2000"/>
                <a:t>A</a:t>
              </a:r>
              <a:r>
                <a:rPr lang="es-ES_tradnl" sz="2000" baseline="-25000"/>
                <a:t>1</a:t>
              </a:r>
              <a:endParaRPr lang="es-ES_tradnl" baseline="-25000"/>
            </a:p>
          </p:txBody>
        </p:sp>
        <p:sp>
          <p:nvSpPr>
            <p:cNvPr id="17" name="Text Box 18"/>
            <p:cNvSpPr txBox="1">
              <a:spLocks noChangeArrowheads="1"/>
            </p:cNvSpPr>
            <p:nvPr/>
          </p:nvSpPr>
          <p:spPr bwMode="auto">
            <a:xfrm>
              <a:off x="2260" y="1728"/>
              <a:ext cx="284" cy="250"/>
            </a:xfrm>
            <a:prstGeom prst="rect">
              <a:avLst/>
            </a:prstGeom>
            <a:noFill/>
            <a:ln w="9525">
              <a:noFill/>
              <a:miter lim="800000"/>
              <a:headEnd/>
              <a:tailEnd/>
            </a:ln>
            <a:effectLst/>
          </p:spPr>
          <p:txBody>
            <a:bodyPr wrap="none">
              <a:spAutoFit/>
            </a:bodyPr>
            <a:lstStyle/>
            <a:p>
              <a:r>
                <a:rPr lang="es-ES_tradnl" sz="2000" dirty="0"/>
                <a:t>A</a:t>
              </a:r>
              <a:r>
                <a:rPr lang="es-ES_tradnl" sz="2000" baseline="-25000" dirty="0"/>
                <a:t>2</a:t>
              </a:r>
              <a:endParaRPr lang="es-ES_tradnl" baseline="-25000" dirty="0"/>
            </a:p>
          </p:txBody>
        </p:sp>
        <p:sp>
          <p:nvSpPr>
            <p:cNvPr id="18" name="Text Box 19"/>
            <p:cNvSpPr txBox="1">
              <a:spLocks noChangeArrowheads="1"/>
            </p:cNvSpPr>
            <p:nvPr/>
          </p:nvSpPr>
          <p:spPr bwMode="auto">
            <a:xfrm>
              <a:off x="3120" y="1776"/>
              <a:ext cx="284" cy="250"/>
            </a:xfrm>
            <a:prstGeom prst="rect">
              <a:avLst/>
            </a:prstGeom>
            <a:noFill/>
            <a:ln w="9525">
              <a:noFill/>
              <a:miter lim="800000"/>
              <a:headEnd/>
              <a:tailEnd/>
            </a:ln>
            <a:effectLst/>
          </p:spPr>
          <p:txBody>
            <a:bodyPr wrap="none">
              <a:spAutoFit/>
            </a:bodyPr>
            <a:lstStyle/>
            <a:p>
              <a:r>
                <a:rPr lang="es-ES_tradnl" sz="2000"/>
                <a:t>A</a:t>
              </a:r>
              <a:r>
                <a:rPr lang="es-ES_tradnl" sz="2000" baseline="-25000"/>
                <a:t>3</a:t>
              </a:r>
              <a:endParaRPr lang="es-ES_tradnl" baseline="-25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7524750" y="188913"/>
            <a:ext cx="1581150" cy="336550"/>
          </a:xfrm>
          <a:prstGeom prst="rect">
            <a:avLst/>
          </a:prstGeom>
          <a:noFill/>
          <a:ln w="9525">
            <a:noFill/>
            <a:miter lim="800000"/>
            <a:headEnd/>
            <a:tailEnd/>
          </a:ln>
          <a:effectLst/>
        </p:spPr>
        <p:txBody>
          <a:bodyPr wrap="none">
            <a:spAutoFit/>
          </a:bodyPr>
          <a:lstStyle/>
          <a:p>
            <a:r>
              <a:rPr lang="en-US" sz="1600" i="1">
                <a:solidFill>
                  <a:srgbClr val="FFCC00"/>
                </a:solidFill>
                <a:latin typeface="Times New Roman" pitchFamily="18" charset="0"/>
              </a:rPr>
              <a:t>Parallel Imaging</a:t>
            </a:r>
          </a:p>
        </p:txBody>
      </p:sp>
      <p:sp>
        <p:nvSpPr>
          <p:cNvPr id="130051" name="Line 3"/>
          <p:cNvSpPr>
            <a:spLocks noChangeShapeType="1"/>
          </p:cNvSpPr>
          <p:nvPr/>
        </p:nvSpPr>
        <p:spPr bwMode="auto">
          <a:xfrm>
            <a:off x="107950" y="333375"/>
            <a:ext cx="7343775" cy="0"/>
          </a:xfrm>
          <a:prstGeom prst="line">
            <a:avLst/>
          </a:prstGeom>
          <a:noFill/>
          <a:ln w="12700">
            <a:solidFill>
              <a:srgbClr val="FFCC00"/>
            </a:solidFill>
            <a:round/>
            <a:headEnd/>
            <a:tailEnd/>
          </a:ln>
          <a:effectLst/>
        </p:spPr>
        <p:txBody>
          <a:bodyPr/>
          <a:lstStyle/>
          <a:p>
            <a:endParaRPr lang="es-ES"/>
          </a:p>
        </p:txBody>
      </p:sp>
      <p:sp>
        <p:nvSpPr>
          <p:cNvPr id="130052" name="Text Box 4"/>
          <p:cNvSpPr txBox="1">
            <a:spLocks noChangeArrowheads="1"/>
          </p:cNvSpPr>
          <p:nvPr/>
        </p:nvSpPr>
        <p:spPr bwMode="auto">
          <a:xfrm>
            <a:off x="8604250" y="6308725"/>
            <a:ext cx="298450" cy="366713"/>
          </a:xfrm>
          <a:prstGeom prst="rect">
            <a:avLst/>
          </a:prstGeom>
          <a:noFill/>
          <a:ln w="9525">
            <a:noFill/>
            <a:miter lim="800000"/>
            <a:headEnd/>
            <a:tailEnd/>
          </a:ln>
          <a:effectLst/>
        </p:spPr>
        <p:txBody>
          <a:bodyPr wrap="none">
            <a:spAutoFit/>
          </a:bodyPr>
          <a:lstStyle/>
          <a:p>
            <a:fld id="{45C76D20-D914-460D-BC96-A9F9E3BD8D28}" type="slidenum">
              <a:rPr lang="es-ES_tradnl">
                <a:solidFill>
                  <a:srgbClr val="FFCC00"/>
                </a:solidFill>
                <a:latin typeface="Times New Roman" pitchFamily="18" charset="0"/>
              </a:rPr>
              <a:pPr/>
              <a:t>53</a:t>
            </a:fld>
            <a:endParaRPr lang="en-US">
              <a:solidFill>
                <a:srgbClr val="FFCC00"/>
              </a:solidFill>
              <a:latin typeface="Times New Roman" pitchFamily="18" charset="0"/>
            </a:endParaRPr>
          </a:p>
        </p:txBody>
      </p:sp>
      <p:sp>
        <p:nvSpPr>
          <p:cNvPr id="130053" name="Text Box 5"/>
          <p:cNvSpPr txBox="1">
            <a:spLocks noChangeArrowheads="1"/>
          </p:cNvSpPr>
          <p:nvPr/>
        </p:nvSpPr>
        <p:spPr bwMode="auto">
          <a:xfrm>
            <a:off x="381000" y="835025"/>
            <a:ext cx="4289425" cy="579438"/>
          </a:xfrm>
          <a:prstGeom prst="rect">
            <a:avLst/>
          </a:prstGeom>
          <a:noFill/>
          <a:ln w="9525">
            <a:noFill/>
            <a:miter lim="800000"/>
            <a:headEnd/>
            <a:tailEnd/>
          </a:ln>
          <a:effectLst/>
        </p:spPr>
        <p:txBody>
          <a:bodyPr wrap="none">
            <a:spAutoFit/>
          </a:bodyPr>
          <a:lstStyle/>
          <a:p>
            <a:pPr eaLnBrk="0" hangingPunct="0"/>
            <a:r>
              <a:rPr lang="en-GB" sz="3200">
                <a:solidFill>
                  <a:srgbClr val="FFCC00"/>
                </a:solidFill>
                <a:effectLst>
                  <a:outerShdw blurRad="38100" dist="38100" dir="2700000" algn="tl">
                    <a:srgbClr val="000000"/>
                  </a:outerShdw>
                </a:effectLst>
              </a:rPr>
              <a:t>Non-parallel MR signal</a:t>
            </a:r>
            <a:endParaRPr lang="en-GB" sz="2400">
              <a:solidFill>
                <a:srgbClr val="FFCC00"/>
              </a:solidFill>
            </a:endParaRPr>
          </a:p>
        </p:txBody>
      </p:sp>
      <p:sp>
        <p:nvSpPr>
          <p:cNvPr id="130054" name="Text Box 6"/>
          <p:cNvSpPr txBox="1">
            <a:spLocks noChangeArrowheads="1"/>
          </p:cNvSpPr>
          <p:nvPr/>
        </p:nvSpPr>
        <p:spPr bwMode="auto">
          <a:xfrm>
            <a:off x="7288213" y="-914400"/>
            <a:ext cx="184150" cy="3262313"/>
          </a:xfrm>
          <a:prstGeom prst="rect">
            <a:avLst/>
          </a:prstGeom>
          <a:noFill/>
          <a:ln w="9525">
            <a:noFill/>
            <a:miter lim="800000"/>
            <a:headEnd/>
            <a:tailEnd/>
          </a:ln>
          <a:effectLst/>
        </p:spPr>
        <p:txBody>
          <a:bodyPr wrap="none">
            <a:spAutoFit/>
          </a:bodyPr>
          <a:lstStyle/>
          <a:p>
            <a:endParaRPr lang="es-ES" sz="20800">
              <a:solidFill>
                <a:srgbClr val="FFCC00"/>
              </a:solidFill>
              <a:effectLst>
                <a:outerShdw blurRad="38100" dist="38100" dir="2700000" algn="tl">
                  <a:srgbClr val="000000"/>
                </a:outerShdw>
              </a:effectLst>
            </a:endParaRPr>
          </a:p>
        </p:txBody>
      </p:sp>
      <p:sp>
        <p:nvSpPr>
          <p:cNvPr id="130055" name="Text Box 7"/>
          <p:cNvSpPr txBox="1">
            <a:spLocks noChangeArrowheads="1"/>
          </p:cNvSpPr>
          <p:nvPr/>
        </p:nvSpPr>
        <p:spPr bwMode="auto">
          <a:xfrm>
            <a:off x="3616325" y="6184900"/>
            <a:ext cx="184150" cy="366713"/>
          </a:xfrm>
          <a:prstGeom prst="rect">
            <a:avLst/>
          </a:prstGeom>
          <a:noFill/>
          <a:ln w="9525">
            <a:noFill/>
            <a:miter lim="800000"/>
            <a:headEnd/>
            <a:tailEnd/>
          </a:ln>
          <a:effectLst/>
        </p:spPr>
        <p:txBody>
          <a:bodyPr wrap="none">
            <a:spAutoFit/>
          </a:bodyPr>
          <a:lstStyle/>
          <a:p>
            <a:endParaRPr lang="es-ES"/>
          </a:p>
        </p:txBody>
      </p:sp>
      <p:sp>
        <p:nvSpPr>
          <p:cNvPr id="130056" name="Rectangle 8"/>
          <p:cNvSpPr>
            <a:spLocks noGrp="1" noChangeArrowheads="1"/>
          </p:cNvSpPr>
          <p:nvPr>
            <p:ph type="body" sz="half" idx="1"/>
          </p:nvPr>
        </p:nvSpPr>
        <p:spPr>
          <a:xfrm>
            <a:off x="468313" y="1484313"/>
            <a:ext cx="7859712" cy="1357312"/>
          </a:xfrm>
          <a:noFill/>
          <a:ln/>
        </p:spPr>
        <p:txBody>
          <a:bodyPr/>
          <a:lstStyle/>
          <a:p>
            <a:pPr marL="609600" indent="-609600"/>
            <a:r>
              <a:rPr lang="en-US" sz="2800">
                <a:solidFill>
                  <a:srgbClr val="FFCC00"/>
                </a:solidFill>
              </a:rPr>
              <a:t>Rician Model</a:t>
            </a:r>
          </a:p>
          <a:p>
            <a:pPr marL="609600" indent="-609600"/>
            <a:endParaRPr lang="es-ES" sz="2000"/>
          </a:p>
        </p:txBody>
      </p:sp>
      <p:pic>
        <p:nvPicPr>
          <p:cNvPr id="130059" name="Picture 11"/>
          <p:cNvPicPr>
            <a:picLocks noChangeAspect="1" noChangeArrowheads="1"/>
          </p:cNvPicPr>
          <p:nvPr/>
        </p:nvPicPr>
        <p:blipFill>
          <a:blip r:embed="rId3" cstate="print"/>
          <a:srcRect/>
          <a:stretch>
            <a:fillRect/>
          </a:stretch>
        </p:blipFill>
        <p:spPr bwMode="auto">
          <a:xfrm>
            <a:off x="4140200" y="2060575"/>
            <a:ext cx="4175125" cy="360363"/>
          </a:xfrm>
          <a:prstGeom prst="rect">
            <a:avLst/>
          </a:prstGeom>
          <a:noFill/>
          <a:ln w="9525">
            <a:noFill/>
            <a:miter lim="800000"/>
            <a:headEnd/>
            <a:tailEnd/>
          </a:ln>
          <a:effectLst/>
        </p:spPr>
      </p:pic>
      <p:pic>
        <p:nvPicPr>
          <p:cNvPr id="130060" name="Picture 12"/>
          <p:cNvPicPr>
            <a:picLocks noChangeAspect="1" noChangeArrowheads="1"/>
          </p:cNvPicPr>
          <p:nvPr/>
        </p:nvPicPr>
        <p:blipFill>
          <a:blip r:embed="rId4"/>
          <a:srcRect/>
          <a:stretch>
            <a:fillRect/>
          </a:stretch>
        </p:blipFill>
        <p:spPr bwMode="auto">
          <a:xfrm>
            <a:off x="3924300" y="2565400"/>
            <a:ext cx="4383088" cy="627063"/>
          </a:xfrm>
          <a:prstGeom prst="rect">
            <a:avLst/>
          </a:prstGeom>
          <a:noFill/>
          <a:ln w="9525">
            <a:noFill/>
            <a:miter lim="800000"/>
            <a:headEnd/>
            <a:tailEnd/>
          </a:ln>
          <a:effectLst/>
        </p:spPr>
      </p:pic>
      <p:pic>
        <p:nvPicPr>
          <p:cNvPr id="130061" name="Picture 13"/>
          <p:cNvPicPr>
            <a:picLocks noChangeAspect="1" noChangeArrowheads="1"/>
          </p:cNvPicPr>
          <p:nvPr/>
        </p:nvPicPr>
        <p:blipFill>
          <a:blip r:embed="rId5"/>
          <a:srcRect/>
          <a:stretch>
            <a:fillRect/>
          </a:stretch>
        </p:blipFill>
        <p:spPr bwMode="auto">
          <a:xfrm>
            <a:off x="3059113" y="3429000"/>
            <a:ext cx="5813425" cy="839788"/>
          </a:xfrm>
          <a:prstGeom prst="rect">
            <a:avLst/>
          </a:prstGeom>
          <a:noFill/>
          <a:ln w="9525">
            <a:noFill/>
            <a:miter lim="800000"/>
            <a:headEnd/>
            <a:tailEnd/>
          </a:ln>
          <a:effectLst/>
        </p:spPr>
      </p:pic>
      <p:pic>
        <p:nvPicPr>
          <p:cNvPr id="130062" name="Picture 14" descr="gk2-crcc-z47-anat"/>
          <p:cNvPicPr>
            <a:picLocks noChangeAspect="1" noChangeArrowheads="1"/>
          </p:cNvPicPr>
          <p:nvPr/>
        </p:nvPicPr>
        <p:blipFill>
          <a:blip r:embed="rId6"/>
          <a:srcRect/>
          <a:stretch>
            <a:fillRect/>
          </a:stretch>
        </p:blipFill>
        <p:spPr bwMode="auto">
          <a:xfrm>
            <a:off x="395288" y="2492375"/>
            <a:ext cx="1628775" cy="2087563"/>
          </a:xfrm>
          <a:prstGeom prst="rect">
            <a:avLst/>
          </a:prstGeom>
          <a:noFill/>
          <a:ln w="9525">
            <a:noFill/>
            <a:miter lim="800000"/>
            <a:headEnd/>
            <a:tailEnd/>
          </a:ln>
        </p:spPr>
      </p:pic>
      <p:pic>
        <p:nvPicPr>
          <p:cNvPr id="130063" name="Picture 15"/>
          <p:cNvPicPr>
            <a:picLocks noChangeAspect="1" noChangeArrowheads="1"/>
          </p:cNvPicPr>
          <p:nvPr/>
        </p:nvPicPr>
        <p:blipFill>
          <a:blip r:embed="rId7"/>
          <a:srcRect/>
          <a:stretch>
            <a:fillRect/>
          </a:stretch>
        </p:blipFill>
        <p:spPr bwMode="auto">
          <a:xfrm>
            <a:off x="2411413" y="4508500"/>
            <a:ext cx="4032250" cy="836613"/>
          </a:xfrm>
          <a:prstGeom prst="rect">
            <a:avLst/>
          </a:prstGeom>
          <a:noFill/>
          <a:ln w="9525">
            <a:noFill/>
            <a:miter lim="800000"/>
            <a:headEnd/>
            <a:tailEnd/>
          </a:ln>
          <a:effectLst/>
        </p:spPr>
      </p:pic>
      <p:sp>
        <p:nvSpPr>
          <p:cNvPr id="130064" name="Line 16"/>
          <p:cNvSpPr>
            <a:spLocks noChangeShapeType="1"/>
          </p:cNvSpPr>
          <p:nvPr/>
        </p:nvSpPr>
        <p:spPr bwMode="auto">
          <a:xfrm>
            <a:off x="1908175" y="4365625"/>
            <a:ext cx="576263" cy="719138"/>
          </a:xfrm>
          <a:prstGeom prst="line">
            <a:avLst/>
          </a:prstGeom>
          <a:noFill/>
          <a:ln w="9525">
            <a:solidFill>
              <a:srgbClr val="FF0000"/>
            </a:solidFill>
            <a:round/>
            <a:headEnd/>
            <a:tailEnd type="triangle" w="med" len="med"/>
          </a:ln>
          <a:effectLst/>
        </p:spPr>
        <p:txBody>
          <a:bodyPr/>
          <a:lstStyle/>
          <a:p>
            <a:endParaRPr lang="es-ES"/>
          </a:p>
        </p:txBody>
      </p:sp>
      <p:sp>
        <p:nvSpPr>
          <p:cNvPr id="130065" name="Line 17"/>
          <p:cNvSpPr>
            <a:spLocks noChangeShapeType="1"/>
          </p:cNvSpPr>
          <p:nvPr/>
        </p:nvSpPr>
        <p:spPr bwMode="auto">
          <a:xfrm>
            <a:off x="1258888" y="3573463"/>
            <a:ext cx="1800225" cy="287337"/>
          </a:xfrm>
          <a:prstGeom prst="line">
            <a:avLst/>
          </a:prstGeom>
          <a:noFill/>
          <a:ln w="9525">
            <a:solidFill>
              <a:srgbClr val="FF0000"/>
            </a:solidFill>
            <a:round/>
            <a:headEnd/>
            <a:tailEnd type="triangle" w="med" len="med"/>
          </a:ln>
          <a:effectLst/>
        </p:spPr>
        <p:txBody>
          <a:bodyPr/>
          <a:lstStyle/>
          <a:p>
            <a:endParaRPr lang="es-ES"/>
          </a:p>
        </p:txBody>
      </p:sp>
      <p:sp>
        <p:nvSpPr>
          <p:cNvPr id="130067" name="Text Box 19"/>
          <p:cNvSpPr txBox="1">
            <a:spLocks noChangeArrowheads="1"/>
          </p:cNvSpPr>
          <p:nvPr/>
        </p:nvSpPr>
        <p:spPr bwMode="auto">
          <a:xfrm>
            <a:off x="2987675" y="2060575"/>
            <a:ext cx="1085850" cy="366713"/>
          </a:xfrm>
          <a:prstGeom prst="rect">
            <a:avLst/>
          </a:prstGeom>
          <a:noFill/>
          <a:ln w="9525">
            <a:noFill/>
            <a:miter lim="800000"/>
            <a:headEnd/>
            <a:tailEnd/>
          </a:ln>
          <a:effectLst/>
        </p:spPr>
        <p:txBody>
          <a:bodyPr wrap="none">
            <a:spAutoFit/>
          </a:bodyPr>
          <a:lstStyle/>
          <a:p>
            <a:r>
              <a:rPr lang="en-US">
                <a:solidFill>
                  <a:srgbClr val="FFCC00"/>
                </a:solidFill>
              </a:rPr>
              <a:t>Complex</a:t>
            </a:r>
          </a:p>
        </p:txBody>
      </p:sp>
      <p:sp>
        <p:nvSpPr>
          <p:cNvPr id="130068" name="Text Box 20"/>
          <p:cNvSpPr txBox="1">
            <a:spLocks noChangeArrowheads="1"/>
          </p:cNvSpPr>
          <p:nvPr/>
        </p:nvSpPr>
        <p:spPr bwMode="auto">
          <a:xfrm>
            <a:off x="2555875" y="2708275"/>
            <a:ext cx="1250950" cy="366713"/>
          </a:xfrm>
          <a:prstGeom prst="rect">
            <a:avLst/>
          </a:prstGeom>
          <a:noFill/>
          <a:ln w="9525">
            <a:noFill/>
            <a:miter lim="800000"/>
            <a:headEnd/>
            <a:tailEnd/>
          </a:ln>
          <a:effectLst/>
        </p:spPr>
        <p:txBody>
          <a:bodyPr wrap="none">
            <a:spAutoFit/>
          </a:bodyPr>
          <a:lstStyle/>
          <a:p>
            <a:r>
              <a:rPr lang="en-US">
                <a:solidFill>
                  <a:srgbClr val="FFCC00"/>
                </a:solidFill>
              </a:rPr>
              <a:t>Magnitude</a:t>
            </a:r>
          </a:p>
        </p:txBody>
      </p:sp>
      <p:sp>
        <p:nvSpPr>
          <p:cNvPr id="130069" name="Text Box 21"/>
          <p:cNvSpPr txBox="1">
            <a:spLocks noChangeArrowheads="1"/>
          </p:cNvSpPr>
          <p:nvPr/>
        </p:nvSpPr>
        <p:spPr bwMode="auto">
          <a:xfrm>
            <a:off x="7812088" y="4292600"/>
            <a:ext cx="819150" cy="366713"/>
          </a:xfrm>
          <a:prstGeom prst="rect">
            <a:avLst/>
          </a:prstGeom>
          <a:noFill/>
          <a:ln w="9525">
            <a:noFill/>
            <a:miter lim="800000"/>
            <a:headEnd/>
            <a:tailEnd/>
          </a:ln>
          <a:effectLst/>
        </p:spPr>
        <p:txBody>
          <a:bodyPr wrap="none">
            <a:spAutoFit/>
          </a:bodyPr>
          <a:lstStyle/>
          <a:p>
            <a:r>
              <a:rPr lang="en-US">
                <a:solidFill>
                  <a:srgbClr val="FFCC00"/>
                </a:solidFill>
              </a:rPr>
              <a:t>Rician</a:t>
            </a:r>
          </a:p>
        </p:txBody>
      </p:sp>
      <p:sp>
        <p:nvSpPr>
          <p:cNvPr id="130070" name="Text Box 22"/>
          <p:cNvSpPr txBox="1">
            <a:spLocks noChangeArrowheads="1"/>
          </p:cNvSpPr>
          <p:nvPr/>
        </p:nvSpPr>
        <p:spPr bwMode="auto">
          <a:xfrm>
            <a:off x="6516688" y="4941888"/>
            <a:ext cx="1073150" cy="366712"/>
          </a:xfrm>
          <a:prstGeom prst="rect">
            <a:avLst/>
          </a:prstGeom>
          <a:noFill/>
          <a:ln w="9525">
            <a:noFill/>
            <a:miter lim="800000"/>
            <a:headEnd/>
            <a:tailEnd/>
          </a:ln>
          <a:effectLst/>
        </p:spPr>
        <p:txBody>
          <a:bodyPr wrap="none">
            <a:spAutoFit/>
          </a:bodyPr>
          <a:lstStyle/>
          <a:p>
            <a:r>
              <a:rPr lang="en-US">
                <a:solidFill>
                  <a:srgbClr val="FFCC00"/>
                </a:solidFill>
              </a:rPr>
              <a:t>Rayleigh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0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00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00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0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0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0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4" grpId="0" animBg="1"/>
      <p:bldP spid="130065" grpId="0" animBg="1"/>
      <p:bldP spid="130067" grpId="0"/>
      <p:bldP spid="130068" grpId="0"/>
      <p:bldP spid="130069" grpId="0"/>
      <p:bldP spid="13007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7524750" y="188913"/>
            <a:ext cx="1581150" cy="336550"/>
          </a:xfrm>
          <a:prstGeom prst="rect">
            <a:avLst/>
          </a:prstGeom>
          <a:noFill/>
          <a:ln w="9525">
            <a:noFill/>
            <a:miter lim="800000"/>
            <a:headEnd/>
            <a:tailEnd/>
          </a:ln>
          <a:effectLst/>
        </p:spPr>
        <p:txBody>
          <a:bodyPr wrap="none">
            <a:spAutoFit/>
          </a:bodyPr>
          <a:lstStyle/>
          <a:p>
            <a:r>
              <a:rPr lang="en-US" sz="1600" i="1">
                <a:solidFill>
                  <a:srgbClr val="FFCC00"/>
                </a:solidFill>
                <a:latin typeface="Times New Roman" pitchFamily="18" charset="0"/>
              </a:rPr>
              <a:t>Parallel Imaging</a:t>
            </a:r>
          </a:p>
        </p:txBody>
      </p:sp>
      <p:sp>
        <p:nvSpPr>
          <p:cNvPr id="132099" name="Line 3"/>
          <p:cNvSpPr>
            <a:spLocks noChangeShapeType="1"/>
          </p:cNvSpPr>
          <p:nvPr/>
        </p:nvSpPr>
        <p:spPr bwMode="auto">
          <a:xfrm>
            <a:off x="107950" y="333375"/>
            <a:ext cx="7343775" cy="0"/>
          </a:xfrm>
          <a:prstGeom prst="line">
            <a:avLst/>
          </a:prstGeom>
          <a:noFill/>
          <a:ln w="12700">
            <a:solidFill>
              <a:srgbClr val="FFCC00"/>
            </a:solidFill>
            <a:round/>
            <a:headEnd/>
            <a:tailEnd/>
          </a:ln>
          <a:effectLst/>
        </p:spPr>
        <p:txBody>
          <a:bodyPr/>
          <a:lstStyle/>
          <a:p>
            <a:endParaRPr lang="es-ES"/>
          </a:p>
        </p:txBody>
      </p:sp>
      <p:sp>
        <p:nvSpPr>
          <p:cNvPr id="132100" name="Text Box 4"/>
          <p:cNvSpPr txBox="1">
            <a:spLocks noChangeArrowheads="1"/>
          </p:cNvSpPr>
          <p:nvPr/>
        </p:nvSpPr>
        <p:spPr bwMode="auto">
          <a:xfrm>
            <a:off x="8604250" y="6308725"/>
            <a:ext cx="298450" cy="366713"/>
          </a:xfrm>
          <a:prstGeom prst="rect">
            <a:avLst/>
          </a:prstGeom>
          <a:noFill/>
          <a:ln w="9525">
            <a:noFill/>
            <a:miter lim="800000"/>
            <a:headEnd/>
            <a:tailEnd/>
          </a:ln>
          <a:effectLst/>
        </p:spPr>
        <p:txBody>
          <a:bodyPr wrap="none">
            <a:spAutoFit/>
          </a:bodyPr>
          <a:lstStyle/>
          <a:p>
            <a:fld id="{144C0732-4C77-4D75-88C9-04DC382CBDEF}" type="slidenum">
              <a:rPr lang="es-ES_tradnl">
                <a:solidFill>
                  <a:srgbClr val="FFCC00"/>
                </a:solidFill>
                <a:latin typeface="Times New Roman" pitchFamily="18" charset="0"/>
              </a:rPr>
              <a:pPr/>
              <a:t>54</a:t>
            </a:fld>
            <a:endParaRPr lang="en-US">
              <a:solidFill>
                <a:srgbClr val="FFCC00"/>
              </a:solidFill>
              <a:latin typeface="Times New Roman" pitchFamily="18" charset="0"/>
            </a:endParaRPr>
          </a:p>
        </p:txBody>
      </p:sp>
      <p:sp>
        <p:nvSpPr>
          <p:cNvPr id="132101" name="Text Box 5"/>
          <p:cNvSpPr txBox="1">
            <a:spLocks noChangeArrowheads="1"/>
          </p:cNvSpPr>
          <p:nvPr/>
        </p:nvSpPr>
        <p:spPr bwMode="auto">
          <a:xfrm>
            <a:off x="381000" y="835025"/>
            <a:ext cx="3094038" cy="579438"/>
          </a:xfrm>
          <a:prstGeom prst="rect">
            <a:avLst/>
          </a:prstGeom>
          <a:noFill/>
          <a:ln w="9525">
            <a:noFill/>
            <a:miter lim="800000"/>
            <a:headEnd/>
            <a:tailEnd/>
          </a:ln>
          <a:effectLst/>
        </p:spPr>
        <p:txBody>
          <a:bodyPr wrap="none">
            <a:spAutoFit/>
          </a:bodyPr>
          <a:lstStyle/>
          <a:p>
            <a:pPr eaLnBrk="0" hangingPunct="0"/>
            <a:r>
              <a:rPr lang="en-GB" sz="3200">
                <a:solidFill>
                  <a:srgbClr val="FFCC00"/>
                </a:solidFill>
                <a:effectLst>
                  <a:outerShdw blurRad="38100" dist="38100" dir="2700000" algn="tl">
                    <a:srgbClr val="000000"/>
                  </a:outerShdw>
                </a:effectLst>
              </a:rPr>
              <a:t>Parallel Imaging</a:t>
            </a:r>
            <a:endParaRPr lang="en-GB" sz="2400">
              <a:solidFill>
                <a:srgbClr val="FFCC00"/>
              </a:solidFill>
            </a:endParaRPr>
          </a:p>
        </p:txBody>
      </p:sp>
      <p:sp>
        <p:nvSpPr>
          <p:cNvPr id="132102" name="Text Box 6"/>
          <p:cNvSpPr txBox="1">
            <a:spLocks noChangeArrowheads="1"/>
          </p:cNvSpPr>
          <p:nvPr/>
        </p:nvSpPr>
        <p:spPr bwMode="auto">
          <a:xfrm>
            <a:off x="7288213" y="-914400"/>
            <a:ext cx="184150" cy="3262313"/>
          </a:xfrm>
          <a:prstGeom prst="rect">
            <a:avLst/>
          </a:prstGeom>
          <a:noFill/>
          <a:ln w="9525">
            <a:noFill/>
            <a:miter lim="800000"/>
            <a:headEnd/>
            <a:tailEnd/>
          </a:ln>
          <a:effectLst/>
        </p:spPr>
        <p:txBody>
          <a:bodyPr wrap="none">
            <a:spAutoFit/>
          </a:bodyPr>
          <a:lstStyle/>
          <a:p>
            <a:endParaRPr lang="es-ES" sz="20800">
              <a:solidFill>
                <a:srgbClr val="FFCC00"/>
              </a:solidFill>
              <a:effectLst>
                <a:outerShdw blurRad="38100" dist="38100" dir="2700000" algn="tl">
                  <a:srgbClr val="000000"/>
                </a:outerShdw>
              </a:effectLst>
            </a:endParaRPr>
          </a:p>
        </p:txBody>
      </p:sp>
      <p:sp>
        <p:nvSpPr>
          <p:cNvPr id="132103" name="Text Box 7"/>
          <p:cNvSpPr txBox="1">
            <a:spLocks noChangeArrowheads="1"/>
          </p:cNvSpPr>
          <p:nvPr/>
        </p:nvSpPr>
        <p:spPr bwMode="auto">
          <a:xfrm>
            <a:off x="3616325" y="6184900"/>
            <a:ext cx="184150" cy="366713"/>
          </a:xfrm>
          <a:prstGeom prst="rect">
            <a:avLst/>
          </a:prstGeom>
          <a:noFill/>
          <a:ln w="9525">
            <a:noFill/>
            <a:miter lim="800000"/>
            <a:headEnd/>
            <a:tailEnd/>
          </a:ln>
          <a:effectLst/>
        </p:spPr>
        <p:txBody>
          <a:bodyPr wrap="none">
            <a:spAutoFit/>
          </a:bodyPr>
          <a:lstStyle/>
          <a:p>
            <a:endParaRPr lang="es-ES"/>
          </a:p>
        </p:txBody>
      </p:sp>
      <p:pic>
        <p:nvPicPr>
          <p:cNvPr id="132108" name="Picture 12" descr="MRI Cover"/>
          <p:cNvPicPr>
            <a:picLocks noChangeAspect="1" noChangeArrowheads="1"/>
          </p:cNvPicPr>
          <p:nvPr/>
        </p:nvPicPr>
        <p:blipFill>
          <a:blip r:embed="rId3"/>
          <a:srcRect/>
          <a:stretch>
            <a:fillRect/>
          </a:stretch>
        </p:blipFill>
        <p:spPr bwMode="auto">
          <a:xfrm>
            <a:off x="5364163" y="2565400"/>
            <a:ext cx="2590800" cy="1949450"/>
          </a:xfrm>
          <a:prstGeom prst="rect">
            <a:avLst/>
          </a:prstGeom>
          <a:noFill/>
        </p:spPr>
      </p:pic>
      <p:pic>
        <p:nvPicPr>
          <p:cNvPr id="132109" name="Picture 13" descr="k8"/>
          <p:cNvPicPr>
            <a:picLocks noChangeAspect="1" noChangeArrowheads="1"/>
          </p:cNvPicPr>
          <p:nvPr/>
        </p:nvPicPr>
        <p:blipFill>
          <a:blip r:embed="rId4"/>
          <a:srcRect/>
          <a:stretch>
            <a:fillRect/>
          </a:stretch>
        </p:blipFill>
        <p:spPr bwMode="auto">
          <a:xfrm>
            <a:off x="7740650" y="1773238"/>
            <a:ext cx="974725" cy="974725"/>
          </a:xfrm>
          <a:prstGeom prst="rect">
            <a:avLst/>
          </a:prstGeom>
          <a:noFill/>
          <a:ln w="9525">
            <a:noFill/>
            <a:miter lim="800000"/>
            <a:headEnd/>
            <a:tailEnd/>
          </a:ln>
        </p:spPr>
      </p:pic>
      <p:pic>
        <p:nvPicPr>
          <p:cNvPr id="132110" name="Picture 14" descr="k1"/>
          <p:cNvPicPr>
            <a:picLocks noChangeAspect="1" noChangeArrowheads="1"/>
          </p:cNvPicPr>
          <p:nvPr/>
        </p:nvPicPr>
        <p:blipFill>
          <a:blip r:embed="rId5"/>
          <a:srcRect/>
          <a:stretch>
            <a:fillRect/>
          </a:stretch>
        </p:blipFill>
        <p:spPr bwMode="auto">
          <a:xfrm>
            <a:off x="6300788" y="1484313"/>
            <a:ext cx="974725" cy="974725"/>
          </a:xfrm>
          <a:prstGeom prst="rect">
            <a:avLst/>
          </a:prstGeom>
          <a:noFill/>
          <a:ln w="9525">
            <a:noFill/>
            <a:miter lim="800000"/>
            <a:headEnd/>
            <a:tailEnd/>
          </a:ln>
        </p:spPr>
      </p:pic>
      <p:pic>
        <p:nvPicPr>
          <p:cNvPr id="132111" name="Picture 15" descr="k2"/>
          <p:cNvPicPr>
            <a:picLocks noChangeAspect="1" noChangeArrowheads="1"/>
          </p:cNvPicPr>
          <p:nvPr/>
        </p:nvPicPr>
        <p:blipFill>
          <a:blip r:embed="rId6"/>
          <a:srcRect/>
          <a:stretch>
            <a:fillRect/>
          </a:stretch>
        </p:blipFill>
        <p:spPr bwMode="auto">
          <a:xfrm>
            <a:off x="4643438" y="1700213"/>
            <a:ext cx="974725" cy="974725"/>
          </a:xfrm>
          <a:prstGeom prst="rect">
            <a:avLst/>
          </a:prstGeom>
          <a:noFill/>
          <a:ln w="9525">
            <a:noFill/>
            <a:miter lim="800000"/>
            <a:headEnd/>
            <a:tailEnd/>
          </a:ln>
        </p:spPr>
      </p:pic>
      <p:pic>
        <p:nvPicPr>
          <p:cNvPr id="132112" name="Picture 16" descr="k3"/>
          <p:cNvPicPr>
            <a:picLocks noChangeAspect="1" noChangeArrowheads="1"/>
          </p:cNvPicPr>
          <p:nvPr/>
        </p:nvPicPr>
        <p:blipFill>
          <a:blip r:embed="rId7"/>
          <a:srcRect/>
          <a:stretch>
            <a:fillRect/>
          </a:stretch>
        </p:blipFill>
        <p:spPr bwMode="auto">
          <a:xfrm>
            <a:off x="4140200" y="2924175"/>
            <a:ext cx="974725" cy="974725"/>
          </a:xfrm>
          <a:prstGeom prst="rect">
            <a:avLst/>
          </a:prstGeom>
          <a:noFill/>
          <a:ln w="9525">
            <a:noFill/>
            <a:miter lim="800000"/>
            <a:headEnd/>
            <a:tailEnd/>
          </a:ln>
        </p:spPr>
      </p:pic>
      <p:pic>
        <p:nvPicPr>
          <p:cNvPr id="132113" name="Picture 17" descr="k4"/>
          <p:cNvPicPr>
            <a:picLocks noChangeAspect="1" noChangeArrowheads="1"/>
          </p:cNvPicPr>
          <p:nvPr/>
        </p:nvPicPr>
        <p:blipFill>
          <a:blip r:embed="rId8"/>
          <a:srcRect/>
          <a:stretch>
            <a:fillRect/>
          </a:stretch>
        </p:blipFill>
        <p:spPr bwMode="auto">
          <a:xfrm>
            <a:off x="4643438" y="4365625"/>
            <a:ext cx="974725" cy="974725"/>
          </a:xfrm>
          <a:prstGeom prst="rect">
            <a:avLst/>
          </a:prstGeom>
          <a:noFill/>
          <a:ln w="9525">
            <a:noFill/>
            <a:miter lim="800000"/>
            <a:headEnd/>
            <a:tailEnd/>
          </a:ln>
        </p:spPr>
      </p:pic>
      <p:pic>
        <p:nvPicPr>
          <p:cNvPr id="132114" name="Picture 18" descr="k5"/>
          <p:cNvPicPr>
            <a:picLocks noChangeAspect="1" noChangeArrowheads="1"/>
          </p:cNvPicPr>
          <p:nvPr/>
        </p:nvPicPr>
        <p:blipFill>
          <a:blip r:embed="rId9"/>
          <a:srcRect/>
          <a:stretch>
            <a:fillRect/>
          </a:stretch>
        </p:blipFill>
        <p:spPr bwMode="auto">
          <a:xfrm>
            <a:off x="6443663" y="4724400"/>
            <a:ext cx="974725" cy="974725"/>
          </a:xfrm>
          <a:prstGeom prst="rect">
            <a:avLst/>
          </a:prstGeom>
          <a:noFill/>
          <a:ln w="9525">
            <a:noFill/>
            <a:miter lim="800000"/>
            <a:headEnd/>
            <a:tailEnd/>
          </a:ln>
        </p:spPr>
      </p:pic>
      <p:pic>
        <p:nvPicPr>
          <p:cNvPr id="132115" name="Picture 19" descr="k6"/>
          <p:cNvPicPr>
            <a:picLocks noChangeAspect="1" noChangeArrowheads="1"/>
          </p:cNvPicPr>
          <p:nvPr/>
        </p:nvPicPr>
        <p:blipFill>
          <a:blip r:embed="rId10"/>
          <a:srcRect/>
          <a:stretch>
            <a:fillRect/>
          </a:stretch>
        </p:blipFill>
        <p:spPr bwMode="auto">
          <a:xfrm>
            <a:off x="7667625" y="4221163"/>
            <a:ext cx="974725" cy="974725"/>
          </a:xfrm>
          <a:prstGeom prst="rect">
            <a:avLst/>
          </a:prstGeom>
          <a:noFill/>
          <a:ln w="9525">
            <a:noFill/>
            <a:miter lim="800000"/>
            <a:headEnd/>
            <a:tailEnd/>
          </a:ln>
        </p:spPr>
      </p:pic>
      <p:pic>
        <p:nvPicPr>
          <p:cNvPr id="132116" name="Picture 20" descr="k7"/>
          <p:cNvPicPr>
            <a:picLocks noChangeAspect="1" noChangeArrowheads="1"/>
          </p:cNvPicPr>
          <p:nvPr/>
        </p:nvPicPr>
        <p:blipFill>
          <a:blip r:embed="rId11"/>
          <a:srcRect/>
          <a:stretch>
            <a:fillRect/>
          </a:stretch>
        </p:blipFill>
        <p:spPr bwMode="auto">
          <a:xfrm>
            <a:off x="8027988" y="2924175"/>
            <a:ext cx="974725" cy="974725"/>
          </a:xfrm>
          <a:prstGeom prst="rect">
            <a:avLst/>
          </a:prstGeom>
          <a:noFill/>
          <a:ln w="9525">
            <a:noFill/>
            <a:miter lim="800000"/>
            <a:headEnd/>
            <a:tailEnd/>
          </a:ln>
        </p:spPr>
      </p:pic>
      <p:sp>
        <p:nvSpPr>
          <p:cNvPr id="132117" name="Rectangle 21"/>
          <p:cNvSpPr>
            <a:spLocks noGrp="1" noChangeArrowheads="1"/>
          </p:cNvSpPr>
          <p:nvPr>
            <p:ph type="body" sz="half" idx="1"/>
          </p:nvPr>
        </p:nvSpPr>
        <p:spPr>
          <a:xfrm>
            <a:off x="468313" y="1484313"/>
            <a:ext cx="3527425" cy="3816350"/>
          </a:xfrm>
          <a:noFill/>
          <a:ln/>
        </p:spPr>
        <p:txBody>
          <a:bodyPr/>
          <a:lstStyle/>
          <a:p>
            <a:pPr marL="609600" indent="-609600"/>
            <a:r>
              <a:rPr lang="en-US" sz="2000">
                <a:solidFill>
                  <a:srgbClr val="FFCC00"/>
                </a:solidFill>
              </a:rPr>
              <a:t>Parallel imaging uses multiple coils to distribute the data acquisition burden.</a:t>
            </a:r>
          </a:p>
          <a:p>
            <a:pPr marL="609600" indent="-609600"/>
            <a:r>
              <a:rPr lang="en-US" sz="2000">
                <a:solidFill>
                  <a:srgbClr val="FFCC00"/>
                </a:solidFill>
              </a:rPr>
              <a:t>Acquisition can then be subsampled to reduce image acquisition time.</a:t>
            </a:r>
          </a:p>
          <a:p>
            <a:pPr marL="609600" indent="-609600"/>
            <a:r>
              <a:rPr lang="en-US" sz="2000">
                <a:solidFill>
                  <a:srgbClr val="FFCC00"/>
                </a:solidFill>
              </a:rPr>
              <a:t>Reconstruction combines coil images and removes the spatial aliasing</a:t>
            </a:r>
            <a:endParaRPr lang="es-ES" sz="2800"/>
          </a:p>
        </p:txBody>
      </p:sp>
      <p:sp>
        <p:nvSpPr>
          <p:cNvPr id="132118" name="Text Box 22"/>
          <p:cNvSpPr txBox="1">
            <a:spLocks noChangeArrowheads="1"/>
          </p:cNvSpPr>
          <p:nvPr/>
        </p:nvSpPr>
        <p:spPr bwMode="auto">
          <a:xfrm>
            <a:off x="900113" y="6021388"/>
            <a:ext cx="5184775" cy="274637"/>
          </a:xfrm>
          <a:prstGeom prst="rect">
            <a:avLst/>
          </a:prstGeom>
          <a:noFill/>
          <a:ln w="9525">
            <a:noFill/>
            <a:miter lim="800000"/>
            <a:headEnd/>
            <a:tailEnd/>
          </a:ln>
          <a:effectLst/>
        </p:spPr>
        <p:txBody>
          <a:bodyPr>
            <a:spAutoFit/>
          </a:bodyPr>
          <a:lstStyle/>
          <a:p>
            <a:r>
              <a:rPr lang="en-US" sz="1200">
                <a:solidFill>
                  <a:schemeClr val="bg1"/>
                </a:solidFill>
              </a:rPr>
              <a:t>Hoge: Combining GRAPPA and SENSE to improve parallel MR Imaging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1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7524750" y="188913"/>
            <a:ext cx="1581150" cy="336550"/>
          </a:xfrm>
          <a:prstGeom prst="rect">
            <a:avLst/>
          </a:prstGeom>
          <a:noFill/>
          <a:ln w="9525">
            <a:noFill/>
            <a:miter lim="800000"/>
            <a:headEnd/>
            <a:tailEnd/>
          </a:ln>
          <a:effectLst/>
        </p:spPr>
        <p:txBody>
          <a:bodyPr wrap="none">
            <a:spAutoFit/>
          </a:bodyPr>
          <a:lstStyle/>
          <a:p>
            <a:r>
              <a:rPr lang="en-US" sz="1600" i="1">
                <a:solidFill>
                  <a:srgbClr val="FFCC00"/>
                </a:solidFill>
                <a:latin typeface="Times New Roman" pitchFamily="18" charset="0"/>
              </a:rPr>
              <a:t>Parallel Imaging</a:t>
            </a:r>
          </a:p>
        </p:txBody>
      </p:sp>
      <p:sp>
        <p:nvSpPr>
          <p:cNvPr id="148483" name="Line 3"/>
          <p:cNvSpPr>
            <a:spLocks noChangeShapeType="1"/>
          </p:cNvSpPr>
          <p:nvPr/>
        </p:nvSpPr>
        <p:spPr bwMode="auto">
          <a:xfrm>
            <a:off x="107950" y="333375"/>
            <a:ext cx="7343775" cy="0"/>
          </a:xfrm>
          <a:prstGeom prst="line">
            <a:avLst/>
          </a:prstGeom>
          <a:noFill/>
          <a:ln w="12700">
            <a:solidFill>
              <a:srgbClr val="FFCC00"/>
            </a:solidFill>
            <a:round/>
            <a:headEnd/>
            <a:tailEnd/>
          </a:ln>
          <a:effectLst/>
        </p:spPr>
        <p:txBody>
          <a:bodyPr/>
          <a:lstStyle/>
          <a:p>
            <a:endParaRPr lang="es-ES"/>
          </a:p>
        </p:txBody>
      </p:sp>
      <p:sp>
        <p:nvSpPr>
          <p:cNvPr id="148484" name="Text Box 4"/>
          <p:cNvSpPr txBox="1">
            <a:spLocks noChangeArrowheads="1"/>
          </p:cNvSpPr>
          <p:nvPr/>
        </p:nvSpPr>
        <p:spPr bwMode="auto">
          <a:xfrm>
            <a:off x="8604250" y="6308725"/>
            <a:ext cx="149225" cy="184150"/>
          </a:xfrm>
          <a:prstGeom prst="rect">
            <a:avLst/>
          </a:prstGeom>
          <a:noFill/>
          <a:ln w="9525">
            <a:noFill/>
            <a:miter lim="800000"/>
            <a:headEnd/>
            <a:tailEnd/>
          </a:ln>
          <a:effectLst/>
        </p:spPr>
        <p:txBody>
          <a:bodyPr wrap="none"/>
          <a:lstStyle/>
          <a:p>
            <a:fld id="{3F8CC56C-0252-42AB-AB2B-92D4FB78270F}" type="slidenum">
              <a:rPr lang="es-ES_tradnl">
                <a:solidFill>
                  <a:srgbClr val="FFCC00"/>
                </a:solidFill>
                <a:latin typeface="Times New Roman" pitchFamily="18" charset="0"/>
              </a:rPr>
              <a:pPr/>
              <a:t>55</a:t>
            </a:fld>
            <a:endParaRPr lang="en-US">
              <a:solidFill>
                <a:srgbClr val="FFCC00"/>
              </a:solidFill>
              <a:latin typeface="Times New Roman" pitchFamily="18" charset="0"/>
            </a:endParaRPr>
          </a:p>
        </p:txBody>
      </p:sp>
      <p:sp>
        <p:nvSpPr>
          <p:cNvPr id="148485" name="Text Box 5"/>
          <p:cNvSpPr txBox="1">
            <a:spLocks noChangeArrowheads="1"/>
          </p:cNvSpPr>
          <p:nvPr/>
        </p:nvSpPr>
        <p:spPr bwMode="auto">
          <a:xfrm>
            <a:off x="381000" y="620713"/>
            <a:ext cx="5370513" cy="579437"/>
          </a:xfrm>
          <a:prstGeom prst="rect">
            <a:avLst/>
          </a:prstGeom>
          <a:noFill/>
          <a:ln w="9525">
            <a:noFill/>
            <a:miter lim="800000"/>
            <a:headEnd/>
            <a:tailEnd/>
          </a:ln>
          <a:effectLst/>
        </p:spPr>
        <p:txBody>
          <a:bodyPr wrap="none">
            <a:spAutoFit/>
          </a:bodyPr>
          <a:lstStyle/>
          <a:p>
            <a:pPr eaLnBrk="0" hangingPunct="0"/>
            <a:r>
              <a:rPr lang="en-GB" sz="3200">
                <a:solidFill>
                  <a:srgbClr val="FFCC00"/>
                </a:solidFill>
                <a:effectLst>
                  <a:outerShdw blurRad="38100" dist="38100" dir="2700000" algn="tl">
                    <a:srgbClr val="000000"/>
                  </a:outerShdw>
                </a:effectLst>
              </a:rPr>
              <a:t>Composite Magnitude Image</a:t>
            </a:r>
            <a:endParaRPr lang="en-GB" sz="2400">
              <a:solidFill>
                <a:srgbClr val="FFCC00"/>
              </a:solidFill>
            </a:endParaRPr>
          </a:p>
        </p:txBody>
      </p:sp>
      <p:sp>
        <p:nvSpPr>
          <p:cNvPr id="148486" name="Text Box 6"/>
          <p:cNvSpPr txBox="1">
            <a:spLocks noChangeArrowheads="1"/>
          </p:cNvSpPr>
          <p:nvPr/>
        </p:nvSpPr>
        <p:spPr bwMode="auto">
          <a:xfrm>
            <a:off x="7288213" y="-914400"/>
            <a:ext cx="184150" cy="3262313"/>
          </a:xfrm>
          <a:prstGeom prst="rect">
            <a:avLst/>
          </a:prstGeom>
          <a:noFill/>
          <a:ln w="9525">
            <a:noFill/>
            <a:miter lim="800000"/>
            <a:headEnd/>
            <a:tailEnd/>
          </a:ln>
          <a:effectLst/>
        </p:spPr>
        <p:txBody>
          <a:bodyPr wrap="none">
            <a:spAutoFit/>
          </a:bodyPr>
          <a:lstStyle/>
          <a:p>
            <a:endParaRPr lang="es-ES" sz="20800">
              <a:solidFill>
                <a:srgbClr val="FFCC00"/>
              </a:solidFill>
              <a:effectLst>
                <a:outerShdw blurRad="38100" dist="38100" dir="2700000" algn="tl">
                  <a:srgbClr val="000000"/>
                </a:outerShdw>
              </a:effectLst>
            </a:endParaRPr>
          </a:p>
        </p:txBody>
      </p:sp>
      <p:pic>
        <p:nvPicPr>
          <p:cNvPr id="148489" name="Picture 9" descr="fan8"/>
          <p:cNvPicPr preferRelativeResize="0">
            <a:picLocks noChangeAspect="1" noChangeArrowheads="1"/>
          </p:cNvPicPr>
          <p:nvPr/>
        </p:nvPicPr>
        <p:blipFill>
          <a:blip r:embed="rId3"/>
          <a:srcRect/>
          <a:stretch>
            <a:fillRect/>
          </a:stretch>
        </p:blipFill>
        <p:spPr bwMode="auto">
          <a:xfrm>
            <a:off x="1331913" y="3284538"/>
            <a:ext cx="1219200" cy="1219200"/>
          </a:xfrm>
          <a:prstGeom prst="rect">
            <a:avLst/>
          </a:prstGeom>
          <a:noFill/>
        </p:spPr>
      </p:pic>
      <p:pic>
        <p:nvPicPr>
          <p:cNvPr id="148490" name="Picture 10" descr="fan1"/>
          <p:cNvPicPr preferRelativeResize="0">
            <a:picLocks noChangeAspect="1" noChangeArrowheads="1"/>
          </p:cNvPicPr>
          <p:nvPr/>
        </p:nvPicPr>
        <p:blipFill>
          <a:blip r:embed="rId4"/>
          <a:srcRect/>
          <a:stretch>
            <a:fillRect/>
          </a:stretch>
        </p:blipFill>
        <p:spPr bwMode="auto">
          <a:xfrm>
            <a:off x="1979613" y="5373688"/>
            <a:ext cx="1219200" cy="1219200"/>
          </a:xfrm>
          <a:prstGeom prst="rect">
            <a:avLst/>
          </a:prstGeom>
          <a:noFill/>
        </p:spPr>
      </p:pic>
      <p:pic>
        <p:nvPicPr>
          <p:cNvPr id="148491" name="Picture 11" descr="fan2"/>
          <p:cNvPicPr preferRelativeResize="0">
            <a:picLocks noChangeAspect="1" noChangeArrowheads="1"/>
          </p:cNvPicPr>
          <p:nvPr/>
        </p:nvPicPr>
        <p:blipFill>
          <a:blip r:embed="rId5"/>
          <a:srcRect/>
          <a:stretch>
            <a:fillRect/>
          </a:stretch>
        </p:blipFill>
        <p:spPr bwMode="auto">
          <a:xfrm>
            <a:off x="3851275" y="5445125"/>
            <a:ext cx="1219200" cy="1219200"/>
          </a:xfrm>
          <a:prstGeom prst="rect">
            <a:avLst/>
          </a:prstGeom>
          <a:noFill/>
        </p:spPr>
      </p:pic>
      <p:pic>
        <p:nvPicPr>
          <p:cNvPr id="148492" name="Picture 12" descr="fan3"/>
          <p:cNvPicPr preferRelativeResize="0">
            <a:picLocks noChangeAspect="1" noChangeArrowheads="1"/>
          </p:cNvPicPr>
          <p:nvPr/>
        </p:nvPicPr>
        <p:blipFill>
          <a:blip r:embed="rId6"/>
          <a:srcRect/>
          <a:stretch>
            <a:fillRect/>
          </a:stretch>
        </p:blipFill>
        <p:spPr bwMode="auto">
          <a:xfrm>
            <a:off x="5795963" y="5445125"/>
            <a:ext cx="1219200" cy="1219200"/>
          </a:xfrm>
          <a:prstGeom prst="rect">
            <a:avLst/>
          </a:prstGeom>
          <a:noFill/>
        </p:spPr>
      </p:pic>
      <p:pic>
        <p:nvPicPr>
          <p:cNvPr id="148493" name="Picture 13" descr="fan4"/>
          <p:cNvPicPr preferRelativeResize="0">
            <a:picLocks noChangeAspect="1" noChangeArrowheads="1"/>
          </p:cNvPicPr>
          <p:nvPr/>
        </p:nvPicPr>
        <p:blipFill>
          <a:blip r:embed="rId7"/>
          <a:srcRect/>
          <a:stretch>
            <a:fillRect/>
          </a:stretch>
        </p:blipFill>
        <p:spPr bwMode="auto">
          <a:xfrm>
            <a:off x="6443663" y="3500438"/>
            <a:ext cx="1219200" cy="1219200"/>
          </a:xfrm>
          <a:prstGeom prst="rect">
            <a:avLst/>
          </a:prstGeom>
          <a:noFill/>
        </p:spPr>
      </p:pic>
      <p:pic>
        <p:nvPicPr>
          <p:cNvPr id="148494" name="Picture 14" descr="fan5"/>
          <p:cNvPicPr preferRelativeResize="0">
            <a:picLocks noChangeAspect="1" noChangeArrowheads="1"/>
          </p:cNvPicPr>
          <p:nvPr/>
        </p:nvPicPr>
        <p:blipFill>
          <a:blip r:embed="rId8"/>
          <a:srcRect/>
          <a:stretch>
            <a:fillRect/>
          </a:stretch>
        </p:blipFill>
        <p:spPr bwMode="auto">
          <a:xfrm>
            <a:off x="6156325" y="1628775"/>
            <a:ext cx="1219200" cy="1219200"/>
          </a:xfrm>
          <a:prstGeom prst="rect">
            <a:avLst/>
          </a:prstGeom>
          <a:noFill/>
        </p:spPr>
      </p:pic>
      <p:pic>
        <p:nvPicPr>
          <p:cNvPr id="148495" name="Picture 15" descr="fan6"/>
          <p:cNvPicPr preferRelativeResize="0">
            <a:picLocks noChangeAspect="1" noChangeArrowheads="1"/>
          </p:cNvPicPr>
          <p:nvPr/>
        </p:nvPicPr>
        <p:blipFill>
          <a:blip r:embed="rId9"/>
          <a:srcRect/>
          <a:stretch>
            <a:fillRect/>
          </a:stretch>
        </p:blipFill>
        <p:spPr bwMode="auto">
          <a:xfrm>
            <a:off x="3995738" y="1341438"/>
            <a:ext cx="1219200" cy="1219200"/>
          </a:xfrm>
          <a:prstGeom prst="rect">
            <a:avLst/>
          </a:prstGeom>
          <a:noFill/>
        </p:spPr>
      </p:pic>
      <p:pic>
        <p:nvPicPr>
          <p:cNvPr id="148496" name="Picture 16" descr="fan7"/>
          <p:cNvPicPr preferRelativeResize="0">
            <a:picLocks noChangeAspect="1" noChangeArrowheads="1"/>
          </p:cNvPicPr>
          <p:nvPr/>
        </p:nvPicPr>
        <p:blipFill>
          <a:blip r:embed="rId10"/>
          <a:srcRect/>
          <a:stretch>
            <a:fillRect/>
          </a:stretch>
        </p:blipFill>
        <p:spPr bwMode="auto">
          <a:xfrm>
            <a:off x="1908175" y="1484313"/>
            <a:ext cx="1219200" cy="1219200"/>
          </a:xfrm>
          <a:prstGeom prst="rect">
            <a:avLst/>
          </a:prstGeom>
          <a:noFill/>
        </p:spPr>
      </p:pic>
      <p:pic>
        <p:nvPicPr>
          <p:cNvPr id="148497" name="Picture 17" descr="sos"/>
          <p:cNvPicPr>
            <a:picLocks noChangeAspect="1" noChangeArrowheads="1"/>
          </p:cNvPicPr>
          <p:nvPr/>
        </p:nvPicPr>
        <p:blipFill>
          <a:blip r:embed="rId11"/>
          <a:srcRect/>
          <a:stretch>
            <a:fillRect/>
          </a:stretch>
        </p:blipFill>
        <p:spPr bwMode="auto">
          <a:xfrm>
            <a:off x="3132138" y="2781300"/>
            <a:ext cx="2438400" cy="24384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7524750" y="188913"/>
            <a:ext cx="1581150" cy="336550"/>
          </a:xfrm>
          <a:prstGeom prst="rect">
            <a:avLst/>
          </a:prstGeom>
          <a:noFill/>
          <a:ln w="9525">
            <a:noFill/>
            <a:miter lim="800000"/>
            <a:headEnd/>
            <a:tailEnd/>
          </a:ln>
          <a:effectLst/>
        </p:spPr>
        <p:txBody>
          <a:bodyPr wrap="none">
            <a:spAutoFit/>
          </a:bodyPr>
          <a:lstStyle/>
          <a:p>
            <a:r>
              <a:rPr lang="en-US" sz="1600" i="1">
                <a:solidFill>
                  <a:srgbClr val="FFCC00"/>
                </a:solidFill>
                <a:latin typeface="Times New Roman" pitchFamily="18" charset="0"/>
              </a:rPr>
              <a:t>Parallel Imaging</a:t>
            </a:r>
          </a:p>
        </p:txBody>
      </p:sp>
      <p:sp>
        <p:nvSpPr>
          <p:cNvPr id="150531" name="Line 3"/>
          <p:cNvSpPr>
            <a:spLocks noChangeShapeType="1"/>
          </p:cNvSpPr>
          <p:nvPr/>
        </p:nvSpPr>
        <p:spPr bwMode="auto">
          <a:xfrm>
            <a:off x="107950" y="333375"/>
            <a:ext cx="7343775" cy="0"/>
          </a:xfrm>
          <a:prstGeom prst="line">
            <a:avLst/>
          </a:prstGeom>
          <a:noFill/>
          <a:ln w="12700">
            <a:solidFill>
              <a:srgbClr val="FFCC00"/>
            </a:solidFill>
            <a:round/>
            <a:headEnd/>
            <a:tailEnd/>
          </a:ln>
          <a:effectLst/>
        </p:spPr>
        <p:txBody>
          <a:bodyPr/>
          <a:lstStyle/>
          <a:p>
            <a:endParaRPr lang="es-ES"/>
          </a:p>
        </p:txBody>
      </p:sp>
      <p:sp>
        <p:nvSpPr>
          <p:cNvPr id="150532" name="Text Box 4"/>
          <p:cNvSpPr txBox="1">
            <a:spLocks noChangeArrowheads="1"/>
          </p:cNvSpPr>
          <p:nvPr/>
        </p:nvSpPr>
        <p:spPr bwMode="auto">
          <a:xfrm>
            <a:off x="8604250" y="6308725"/>
            <a:ext cx="298450" cy="366713"/>
          </a:xfrm>
          <a:prstGeom prst="rect">
            <a:avLst/>
          </a:prstGeom>
          <a:noFill/>
          <a:ln w="9525">
            <a:noFill/>
            <a:miter lim="800000"/>
            <a:headEnd/>
            <a:tailEnd/>
          </a:ln>
          <a:effectLst/>
        </p:spPr>
        <p:txBody>
          <a:bodyPr wrap="none">
            <a:spAutoFit/>
          </a:bodyPr>
          <a:lstStyle/>
          <a:p>
            <a:fld id="{45167007-B792-412D-8FF7-A1CAF268E099}" type="slidenum">
              <a:rPr lang="es-ES_tradnl">
                <a:solidFill>
                  <a:srgbClr val="FFCC00"/>
                </a:solidFill>
                <a:latin typeface="Times New Roman" pitchFamily="18" charset="0"/>
              </a:rPr>
              <a:pPr/>
              <a:t>56</a:t>
            </a:fld>
            <a:endParaRPr lang="en-US">
              <a:solidFill>
                <a:srgbClr val="FFCC00"/>
              </a:solidFill>
              <a:latin typeface="Times New Roman" pitchFamily="18" charset="0"/>
            </a:endParaRPr>
          </a:p>
        </p:txBody>
      </p:sp>
      <p:sp>
        <p:nvSpPr>
          <p:cNvPr id="150533" name="Text Box 5"/>
          <p:cNvSpPr txBox="1">
            <a:spLocks noChangeArrowheads="1"/>
          </p:cNvSpPr>
          <p:nvPr/>
        </p:nvSpPr>
        <p:spPr bwMode="auto">
          <a:xfrm>
            <a:off x="381000" y="620713"/>
            <a:ext cx="5370513" cy="579437"/>
          </a:xfrm>
          <a:prstGeom prst="rect">
            <a:avLst/>
          </a:prstGeom>
          <a:noFill/>
          <a:ln w="9525">
            <a:noFill/>
            <a:miter lim="800000"/>
            <a:headEnd/>
            <a:tailEnd/>
          </a:ln>
          <a:effectLst/>
        </p:spPr>
        <p:txBody>
          <a:bodyPr wrap="none">
            <a:spAutoFit/>
          </a:bodyPr>
          <a:lstStyle/>
          <a:p>
            <a:pPr eaLnBrk="0" hangingPunct="0"/>
            <a:r>
              <a:rPr lang="en-GB" sz="3200">
                <a:solidFill>
                  <a:srgbClr val="FFCC00"/>
                </a:solidFill>
                <a:effectLst>
                  <a:outerShdw blurRad="38100" dist="38100" dir="2700000" algn="tl">
                    <a:srgbClr val="000000"/>
                  </a:outerShdw>
                </a:effectLst>
              </a:rPr>
              <a:t>Composite Magnitude Image</a:t>
            </a:r>
            <a:endParaRPr lang="en-GB" sz="2400">
              <a:solidFill>
                <a:srgbClr val="FFCC00"/>
              </a:solidFill>
            </a:endParaRPr>
          </a:p>
        </p:txBody>
      </p:sp>
      <p:sp>
        <p:nvSpPr>
          <p:cNvPr id="150534" name="Text Box 6"/>
          <p:cNvSpPr txBox="1">
            <a:spLocks noChangeArrowheads="1"/>
          </p:cNvSpPr>
          <p:nvPr/>
        </p:nvSpPr>
        <p:spPr bwMode="auto">
          <a:xfrm>
            <a:off x="7288213" y="-914400"/>
            <a:ext cx="184150" cy="3262313"/>
          </a:xfrm>
          <a:prstGeom prst="rect">
            <a:avLst/>
          </a:prstGeom>
          <a:noFill/>
          <a:ln w="9525">
            <a:noFill/>
            <a:miter lim="800000"/>
            <a:headEnd/>
            <a:tailEnd/>
          </a:ln>
          <a:effectLst/>
        </p:spPr>
        <p:txBody>
          <a:bodyPr wrap="none">
            <a:spAutoFit/>
          </a:bodyPr>
          <a:lstStyle/>
          <a:p>
            <a:endParaRPr lang="es-ES" sz="20800">
              <a:solidFill>
                <a:srgbClr val="FFCC00"/>
              </a:solidFill>
              <a:effectLst>
                <a:outerShdw blurRad="38100" dist="38100" dir="2700000" algn="tl">
                  <a:srgbClr val="000000"/>
                </a:outerShdw>
              </a:effectLst>
            </a:endParaRPr>
          </a:p>
        </p:txBody>
      </p:sp>
      <p:sp>
        <p:nvSpPr>
          <p:cNvPr id="150535" name="Rectangle 7"/>
          <p:cNvSpPr>
            <a:spLocks noChangeArrowheads="1"/>
          </p:cNvSpPr>
          <p:nvPr/>
        </p:nvSpPr>
        <p:spPr bwMode="auto">
          <a:xfrm>
            <a:off x="611188" y="1557338"/>
            <a:ext cx="7859712" cy="647700"/>
          </a:xfrm>
          <a:prstGeom prst="rect">
            <a:avLst/>
          </a:prstGeom>
          <a:noFill/>
          <a:ln w="9525">
            <a:noFill/>
            <a:miter lim="800000"/>
            <a:headEnd/>
            <a:tailEnd/>
          </a:ln>
          <a:effectLst/>
        </p:spPr>
        <p:txBody>
          <a:bodyPr/>
          <a:lstStyle/>
          <a:p>
            <a:pPr marL="609600" indent="-609600">
              <a:spcBef>
                <a:spcPct val="20000"/>
              </a:spcBef>
              <a:buFontTx/>
              <a:buChar char="•"/>
            </a:pPr>
            <a:r>
              <a:rPr lang="en-US" sz="2800">
                <a:solidFill>
                  <a:srgbClr val="FFCC00"/>
                </a:solidFill>
              </a:rPr>
              <a:t>Non-central chi model</a:t>
            </a:r>
          </a:p>
        </p:txBody>
      </p:sp>
      <p:pic>
        <p:nvPicPr>
          <p:cNvPr id="150537" name="Picture 9" descr="gk2-crcc-z47-anat"/>
          <p:cNvPicPr>
            <a:picLocks noChangeAspect="1" noChangeArrowheads="1"/>
          </p:cNvPicPr>
          <p:nvPr/>
        </p:nvPicPr>
        <p:blipFill>
          <a:blip r:embed="rId3"/>
          <a:srcRect/>
          <a:stretch>
            <a:fillRect/>
          </a:stretch>
        </p:blipFill>
        <p:spPr bwMode="auto">
          <a:xfrm>
            <a:off x="395288" y="2492375"/>
            <a:ext cx="1628775" cy="2087563"/>
          </a:xfrm>
          <a:prstGeom prst="rect">
            <a:avLst/>
          </a:prstGeom>
          <a:noFill/>
          <a:ln w="9525">
            <a:noFill/>
            <a:miter lim="800000"/>
            <a:headEnd/>
            <a:tailEnd/>
          </a:ln>
        </p:spPr>
      </p:pic>
      <p:pic>
        <p:nvPicPr>
          <p:cNvPr id="150539" name="Picture 11"/>
          <p:cNvPicPr>
            <a:picLocks noChangeAspect="1" noChangeArrowheads="1"/>
          </p:cNvPicPr>
          <p:nvPr/>
        </p:nvPicPr>
        <p:blipFill>
          <a:blip r:embed="rId4"/>
          <a:srcRect/>
          <a:stretch>
            <a:fillRect/>
          </a:stretch>
        </p:blipFill>
        <p:spPr bwMode="auto">
          <a:xfrm>
            <a:off x="2195513" y="2492375"/>
            <a:ext cx="6769100" cy="798513"/>
          </a:xfrm>
          <a:prstGeom prst="rect">
            <a:avLst/>
          </a:prstGeom>
          <a:noFill/>
          <a:ln w="9525">
            <a:noFill/>
            <a:miter lim="800000"/>
            <a:headEnd/>
            <a:tailEnd/>
          </a:ln>
          <a:effectLst/>
        </p:spPr>
      </p:pic>
      <p:sp>
        <p:nvSpPr>
          <p:cNvPr id="150540" name="Text Box 12"/>
          <p:cNvSpPr txBox="1">
            <a:spLocks noChangeArrowheads="1"/>
          </p:cNvSpPr>
          <p:nvPr/>
        </p:nvSpPr>
        <p:spPr bwMode="auto">
          <a:xfrm>
            <a:off x="2195513" y="3284538"/>
            <a:ext cx="1809750" cy="366712"/>
          </a:xfrm>
          <a:prstGeom prst="rect">
            <a:avLst/>
          </a:prstGeom>
          <a:noFill/>
          <a:ln w="9525">
            <a:noFill/>
            <a:miter lim="800000"/>
            <a:headEnd/>
            <a:tailEnd/>
          </a:ln>
          <a:effectLst/>
        </p:spPr>
        <p:txBody>
          <a:bodyPr wrap="none">
            <a:spAutoFit/>
          </a:bodyPr>
          <a:lstStyle/>
          <a:p>
            <a:r>
              <a:rPr lang="en-US">
                <a:solidFill>
                  <a:srgbClr val="FFCC00"/>
                </a:solidFill>
              </a:rPr>
              <a:t>Non Central Chi</a:t>
            </a:r>
          </a:p>
        </p:txBody>
      </p:sp>
      <p:pic>
        <p:nvPicPr>
          <p:cNvPr id="150541" name="Picture 13"/>
          <p:cNvPicPr>
            <a:picLocks noChangeAspect="1" noChangeArrowheads="1"/>
          </p:cNvPicPr>
          <p:nvPr/>
        </p:nvPicPr>
        <p:blipFill>
          <a:blip r:embed="rId5"/>
          <a:srcRect/>
          <a:stretch>
            <a:fillRect/>
          </a:stretch>
        </p:blipFill>
        <p:spPr bwMode="auto">
          <a:xfrm>
            <a:off x="2268538" y="3925888"/>
            <a:ext cx="4895850" cy="817562"/>
          </a:xfrm>
          <a:prstGeom prst="rect">
            <a:avLst/>
          </a:prstGeom>
          <a:noFill/>
          <a:ln w="9525">
            <a:noFill/>
            <a:miter lim="800000"/>
            <a:headEnd/>
            <a:tailEnd/>
          </a:ln>
          <a:effectLst/>
        </p:spPr>
      </p:pic>
      <p:sp>
        <p:nvSpPr>
          <p:cNvPr id="150542" name="Text Box 14"/>
          <p:cNvSpPr txBox="1">
            <a:spLocks noChangeArrowheads="1"/>
          </p:cNvSpPr>
          <p:nvPr/>
        </p:nvSpPr>
        <p:spPr bwMode="auto">
          <a:xfrm>
            <a:off x="2195513" y="4862513"/>
            <a:ext cx="1327150" cy="366712"/>
          </a:xfrm>
          <a:prstGeom prst="rect">
            <a:avLst/>
          </a:prstGeom>
          <a:noFill/>
          <a:ln w="9525">
            <a:noFill/>
            <a:miter lim="800000"/>
            <a:headEnd/>
            <a:tailEnd/>
          </a:ln>
          <a:effectLst/>
        </p:spPr>
        <p:txBody>
          <a:bodyPr wrap="none">
            <a:spAutoFit/>
          </a:bodyPr>
          <a:lstStyle/>
          <a:p>
            <a:r>
              <a:rPr lang="en-US">
                <a:solidFill>
                  <a:srgbClr val="FFCC00"/>
                </a:solidFill>
              </a:rPr>
              <a:t>Central Chi</a:t>
            </a:r>
          </a:p>
        </p:txBody>
      </p:sp>
      <p:sp>
        <p:nvSpPr>
          <p:cNvPr id="150543" name="Line 15"/>
          <p:cNvSpPr>
            <a:spLocks noChangeShapeType="1"/>
          </p:cNvSpPr>
          <p:nvPr/>
        </p:nvSpPr>
        <p:spPr bwMode="auto">
          <a:xfrm flipV="1">
            <a:off x="1476375" y="3068638"/>
            <a:ext cx="863600" cy="73025"/>
          </a:xfrm>
          <a:prstGeom prst="line">
            <a:avLst/>
          </a:prstGeom>
          <a:noFill/>
          <a:ln w="9525">
            <a:solidFill>
              <a:srgbClr val="FF0000"/>
            </a:solidFill>
            <a:round/>
            <a:headEnd/>
            <a:tailEnd type="triangle" w="med" len="med"/>
          </a:ln>
          <a:effectLst/>
        </p:spPr>
        <p:txBody>
          <a:bodyPr/>
          <a:lstStyle/>
          <a:p>
            <a:endParaRPr lang="es-ES"/>
          </a:p>
        </p:txBody>
      </p:sp>
      <p:sp>
        <p:nvSpPr>
          <p:cNvPr id="150544" name="Line 16"/>
          <p:cNvSpPr>
            <a:spLocks noChangeShapeType="1"/>
          </p:cNvSpPr>
          <p:nvPr/>
        </p:nvSpPr>
        <p:spPr bwMode="auto">
          <a:xfrm>
            <a:off x="1908175" y="4437063"/>
            <a:ext cx="576263" cy="144462"/>
          </a:xfrm>
          <a:prstGeom prst="line">
            <a:avLst/>
          </a:prstGeom>
          <a:noFill/>
          <a:ln w="9525">
            <a:solidFill>
              <a:srgbClr val="FF0000"/>
            </a:solidFill>
            <a:round/>
            <a:headEnd/>
            <a:tailEnd type="triangle" w="med" len="med"/>
          </a:ln>
          <a:effectLst/>
        </p:spPr>
        <p:txBody>
          <a:bodyPr/>
          <a:lstStyle/>
          <a:p>
            <a:endParaRPr lang="es-E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57</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857232"/>
            <a:ext cx="7961312" cy="5572164"/>
          </a:xfrm>
          <a:noFill/>
        </p:spPr>
        <p:txBody>
          <a:bodyPr/>
          <a:lstStyle/>
          <a:p>
            <a:pPr marL="355600" indent="-355600" eaLnBrk="1" hangingPunct="1">
              <a:buNone/>
            </a:pPr>
            <a:r>
              <a:rPr lang="en-US" sz="2800" dirty="0" smtClean="0">
                <a:solidFill>
                  <a:srgbClr val="FFCC00"/>
                </a:solidFill>
              </a:rPr>
              <a:t>4. Is the FLS taking into account any (known) underlying model for the data?</a:t>
            </a:r>
          </a:p>
          <a:p>
            <a:pPr marL="609600" indent="-609600" eaLnBrk="1" hangingPunct="1">
              <a:buNone/>
            </a:pPr>
            <a:endParaRPr lang="en-US" sz="2800" dirty="0" smtClean="0">
              <a:solidFill>
                <a:srgbClr val="FFCC00"/>
              </a:solidFill>
            </a:endParaRPr>
          </a:p>
          <a:p>
            <a:pPr marL="609600" indent="-609600" algn="r" eaLnBrk="1" hangingPunct="1">
              <a:buNone/>
            </a:pPr>
            <a:r>
              <a:rPr lang="en-US" sz="2800" dirty="0" smtClean="0">
                <a:solidFill>
                  <a:srgbClr val="92D050"/>
                </a:solidFill>
              </a:rPr>
              <a:t>No, and it could be a problem…</a:t>
            </a:r>
          </a:p>
          <a:p>
            <a:pPr marL="609600" indent="-609600" algn="r" eaLnBrk="1" hangingPunct="1">
              <a:buNone/>
            </a:pPr>
            <a:endParaRPr lang="en-US" sz="2800" dirty="0" smtClean="0">
              <a:solidFill>
                <a:srgbClr val="92D050"/>
              </a:solidFill>
            </a:endParaRPr>
          </a:p>
          <a:p>
            <a:pPr marL="609600" indent="-609600" algn="r" eaLnBrk="1" hangingPunct="1">
              <a:buNone/>
            </a:pPr>
            <a:r>
              <a:rPr lang="en-US" sz="2800" dirty="0" smtClean="0">
                <a:solidFill>
                  <a:srgbClr val="92D050"/>
                </a:solidFill>
              </a:rPr>
              <a:t>It is well known that these kind of filtering my introduce a bias in the final image, because:</a:t>
            </a:r>
          </a:p>
          <a:p>
            <a:pPr marL="609600" indent="-609600" algn="r" eaLnBrk="1" hangingPunct="1">
              <a:buNone/>
            </a:pPr>
            <a:endParaRPr lang="en-US" sz="2800" dirty="0" smtClean="0">
              <a:solidFill>
                <a:srgbClr val="92D050"/>
              </a:solidFill>
            </a:endParaRPr>
          </a:p>
          <a:p>
            <a:pPr marL="609600" indent="-609600" algn="ctr" eaLnBrk="1" hangingPunct="1">
              <a:buNone/>
            </a:pPr>
            <a:r>
              <a:rPr lang="en-US" sz="2800" dirty="0" smtClean="0">
                <a:solidFill>
                  <a:srgbClr val="92D050"/>
                </a:solidFill>
              </a:rPr>
              <a:t>E{M(x)</a:t>
            </a:r>
            <a:r>
              <a:rPr lang="en-US" sz="2800" baseline="30000" dirty="0" smtClean="0">
                <a:solidFill>
                  <a:srgbClr val="92D050"/>
                </a:solidFill>
              </a:rPr>
              <a:t>2</a:t>
            </a:r>
            <a:r>
              <a:rPr lang="en-US" sz="2800" dirty="0" smtClean="0">
                <a:solidFill>
                  <a:srgbClr val="92D050"/>
                </a:solidFill>
              </a:rPr>
              <a:t>}=A(x)</a:t>
            </a:r>
            <a:r>
              <a:rPr lang="en-US" sz="2800" baseline="30000" dirty="0" smtClean="0">
                <a:solidFill>
                  <a:srgbClr val="92D050"/>
                </a:solidFill>
              </a:rPr>
              <a:t>2</a:t>
            </a:r>
            <a:r>
              <a:rPr lang="en-US" sz="2800" dirty="0" smtClean="0">
                <a:solidFill>
                  <a:srgbClr val="92D050"/>
                </a:solidFill>
              </a:rPr>
              <a:t>+2L</a:t>
            </a:r>
            <a:r>
              <a:rPr lang="en-US" sz="2800" dirty="0" smtClean="0">
                <a:solidFill>
                  <a:srgbClr val="92D050"/>
                </a:solidFill>
                <a:latin typeface="Symbol" pitchFamily="18" charset="2"/>
              </a:rPr>
              <a:t>s</a:t>
            </a:r>
            <a:r>
              <a:rPr lang="en-US" sz="2800" baseline="30000" dirty="0" smtClean="0">
                <a:solidFill>
                  <a:srgbClr val="92D050"/>
                </a:solidFill>
              </a:rPr>
              <a:t>2</a:t>
            </a:r>
            <a:r>
              <a:rPr lang="en-US" sz="2800" dirty="0" smtClean="0">
                <a:solidFill>
                  <a:srgbClr val="92D050"/>
                </a:solidFill>
              </a:rPr>
              <a:t> </a:t>
            </a: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58</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857232"/>
            <a:ext cx="7961312" cy="5572164"/>
          </a:xfrm>
          <a:noFill/>
        </p:spPr>
        <p:txBody>
          <a:bodyPr/>
          <a:lstStyle/>
          <a:p>
            <a:pPr marL="355600" indent="-355600" eaLnBrk="1" hangingPunct="1">
              <a:buNone/>
            </a:pPr>
            <a:r>
              <a:rPr lang="en-US" sz="2800" dirty="0" smtClean="0">
                <a:solidFill>
                  <a:srgbClr val="FFCC00"/>
                </a:solidFill>
              </a:rPr>
              <a:t>5. Is really the use of FL simplifying the problem and improving the understanding of it?</a:t>
            </a:r>
          </a:p>
          <a:p>
            <a:pPr marL="355600" indent="-355600" eaLnBrk="1" hangingPunct="1">
              <a:buNone/>
            </a:pPr>
            <a:endParaRPr lang="en-US" sz="2800" dirty="0" smtClean="0">
              <a:solidFill>
                <a:srgbClr val="FFCC00"/>
              </a:solidFill>
            </a:endParaRPr>
          </a:p>
          <a:p>
            <a:pPr marL="355600" indent="-355600" eaLnBrk="1" hangingPunct="1">
              <a:buNone/>
            </a:pPr>
            <a:endParaRPr lang="en-US" sz="2800" dirty="0" smtClean="0">
              <a:solidFill>
                <a:srgbClr val="FFCC00"/>
              </a:solidFill>
            </a:endParaRPr>
          </a:p>
          <a:p>
            <a:pPr marL="355600" indent="-355600" eaLnBrk="1" hangingPunct="1">
              <a:buNone/>
            </a:pPr>
            <a:r>
              <a:rPr lang="en-US" sz="2800" dirty="0" smtClean="0">
                <a:solidFill>
                  <a:srgbClr val="FFCC00"/>
                </a:solidFill>
              </a:rPr>
              <a:t>6. Is the </a:t>
            </a:r>
            <a:r>
              <a:rPr lang="en-US" sz="2800" dirty="0" err="1" smtClean="0">
                <a:solidFill>
                  <a:srgbClr val="FFCC00"/>
                </a:solidFill>
              </a:rPr>
              <a:t>fuzzification</a:t>
            </a:r>
            <a:r>
              <a:rPr lang="en-US" sz="2800" dirty="0" smtClean="0">
                <a:solidFill>
                  <a:srgbClr val="FFCC00"/>
                </a:solidFill>
              </a:rPr>
              <a:t> of inputs and outputs robust to scale or range changes?</a:t>
            </a:r>
          </a:p>
          <a:p>
            <a:pPr marL="355600" indent="-355600" eaLnBrk="1" hangingPunct="1">
              <a:buNone/>
            </a:pPr>
            <a:endParaRPr lang="en-US" sz="2800" dirty="0" smtClean="0">
              <a:solidFill>
                <a:srgbClr val="FFCC00"/>
              </a:solidFill>
            </a:endParaRPr>
          </a:p>
          <a:p>
            <a:pPr marL="355600" indent="-355600" algn="r" eaLnBrk="1" hangingPunct="1">
              <a:buNone/>
            </a:pPr>
            <a:r>
              <a:rPr lang="en-US" sz="2800" dirty="0" smtClean="0">
                <a:solidFill>
                  <a:srgbClr val="92D050"/>
                </a:solidFill>
              </a:rPr>
              <a:t>Real MR data from the scanner has a wide dynamic range, and very different from scanner to scanner. How to define the axis?</a:t>
            </a:r>
          </a:p>
          <a:p>
            <a:pPr marL="609600" indent="-609600" eaLnBrk="1" hangingPunct="1">
              <a:buNone/>
            </a:pPr>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59</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857232"/>
            <a:ext cx="7961312" cy="5572164"/>
          </a:xfrm>
          <a:noFill/>
        </p:spPr>
        <p:txBody>
          <a:bodyPr/>
          <a:lstStyle/>
          <a:p>
            <a:pPr marL="355600" indent="-355600" eaLnBrk="1" hangingPunct="1">
              <a:buNone/>
            </a:pPr>
            <a:r>
              <a:rPr lang="en-US" sz="2800" dirty="0" smtClean="0">
                <a:solidFill>
                  <a:srgbClr val="FFCC00"/>
                </a:solidFill>
              </a:rPr>
              <a:t>7. Is this really a membership problem rather than a probabilistic problem?</a:t>
            </a:r>
          </a:p>
          <a:p>
            <a:pPr marL="355600" indent="-355600" eaLnBrk="1" hangingPunct="1">
              <a:buNone/>
            </a:pPr>
            <a:endParaRPr lang="en-US" sz="2800" dirty="0" smtClean="0">
              <a:solidFill>
                <a:srgbClr val="FFCC00"/>
              </a:solidFill>
            </a:endParaRPr>
          </a:p>
          <a:p>
            <a:pPr marL="355600" indent="-355600" algn="r" eaLnBrk="1" hangingPunct="1">
              <a:buNone/>
            </a:pPr>
            <a:r>
              <a:rPr lang="en-US" sz="2800" dirty="0" smtClean="0">
                <a:solidFill>
                  <a:srgbClr val="92D050"/>
                </a:solidFill>
              </a:rPr>
              <a:t>Membership: Background, noise, tissue…</a:t>
            </a:r>
          </a:p>
          <a:p>
            <a:pPr marL="355600" indent="-355600" algn="r" eaLnBrk="1" hangingPunct="1">
              <a:buNone/>
            </a:pPr>
            <a:r>
              <a:rPr lang="en-US" sz="2800" dirty="0" smtClean="0">
                <a:solidFill>
                  <a:srgbClr val="92D050"/>
                </a:solidFill>
              </a:rPr>
              <a:t>Probabilistic: Underlying model</a:t>
            </a:r>
          </a:p>
          <a:p>
            <a:pPr marL="355600" indent="-355600" eaLnBrk="1" hangingPunct="1">
              <a:buNone/>
            </a:pPr>
            <a:endParaRPr lang="en-US" sz="2800" dirty="0" smtClean="0">
              <a:solidFill>
                <a:srgbClr val="FFCC00"/>
              </a:solidFill>
            </a:endParaRPr>
          </a:p>
          <a:p>
            <a:pPr marL="355600" indent="-355600" eaLnBrk="1" hangingPunct="1">
              <a:buNone/>
            </a:pPr>
            <a:r>
              <a:rPr lang="en-US" sz="2800" dirty="0" smtClean="0">
                <a:solidFill>
                  <a:srgbClr val="FFCC00"/>
                </a:solidFill>
              </a:rPr>
              <a:t>8. How many parts of the final system requires fine-tuning and human intervention?</a:t>
            </a:r>
          </a:p>
          <a:p>
            <a:pPr marL="355600" indent="-355600" eaLnBrk="1" hangingPunct="1">
              <a:buNone/>
            </a:pPr>
            <a:endParaRPr lang="en-US" sz="2800" dirty="0" smtClean="0">
              <a:solidFill>
                <a:srgbClr val="FFCC00"/>
              </a:solidFill>
            </a:endParaRPr>
          </a:p>
          <a:p>
            <a:pPr marL="355600" indent="-355600" algn="r" eaLnBrk="1" hangingPunct="1">
              <a:buNone/>
            </a:pPr>
            <a:r>
              <a:rPr lang="en-US" sz="2800" dirty="0" smtClean="0">
                <a:solidFill>
                  <a:srgbClr val="92D050"/>
                </a:solidFill>
              </a:rPr>
              <a:t>Rules of the system, FIE…</a:t>
            </a:r>
          </a:p>
          <a:p>
            <a:pPr marL="609600" indent="-609600" eaLnBrk="1" hangingPunct="1">
              <a:buNone/>
            </a:pPr>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6</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835025"/>
            <a:ext cx="3167855"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Medical Imaging</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1785938"/>
            <a:ext cx="7961312" cy="3571875"/>
          </a:xfrm>
          <a:noFill/>
        </p:spPr>
        <p:txBody>
          <a:bodyPr/>
          <a:lstStyle/>
          <a:p>
            <a:pPr marL="609600" indent="-609600" eaLnBrk="1" hangingPunct="1"/>
            <a:r>
              <a:rPr lang="en-US" sz="2800" dirty="0" smtClean="0">
                <a:solidFill>
                  <a:srgbClr val="FFCC00"/>
                </a:solidFill>
              </a:rPr>
              <a:t>Many different techniques and applications under “Medical Imaging Processing”</a:t>
            </a:r>
          </a:p>
          <a:p>
            <a:pPr marL="609600" indent="-609600" eaLnBrk="1" hangingPunct="1"/>
            <a:r>
              <a:rPr lang="en-US" sz="2800" dirty="0" smtClean="0">
                <a:solidFill>
                  <a:srgbClr val="FFCC00"/>
                </a:solidFill>
              </a:rPr>
              <a:t>Techniques: MRI, ultrasound, CT, radiograph (very different features)</a:t>
            </a:r>
          </a:p>
          <a:p>
            <a:pPr marL="609600" indent="-609600" eaLnBrk="1" hangingPunct="1"/>
            <a:r>
              <a:rPr lang="en-US" sz="2800" dirty="0" smtClean="0">
                <a:solidFill>
                  <a:srgbClr val="FFCC00"/>
                </a:solidFill>
              </a:rPr>
              <a:t>Applications: diagnosis, chirurgical guidance, research, follow-up…</a:t>
            </a:r>
          </a:p>
          <a:p>
            <a:pPr marL="609600" indent="-609600" eaLnBrk="1" hangingPunct="1"/>
            <a:r>
              <a:rPr lang="en-US" sz="2800" dirty="0" smtClean="0">
                <a:solidFill>
                  <a:srgbClr val="FFCC00"/>
                </a:solidFill>
              </a:rPr>
              <a:t>References: </a:t>
            </a:r>
            <a:r>
              <a:rPr lang="en-US" sz="1800" dirty="0" smtClean="0">
                <a:solidFill>
                  <a:srgbClr val="92D050"/>
                </a:solidFill>
              </a:rPr>
              <a:t>[</a:t>
            </a:r>
            <a:r>
              <a:rPr lang="en-US" sz="1800" dirty="0" err="1" smtClean="0">
                <a:solidFill>
                  <a:srgbClr val="92D050"/>
                </a:solidFill>
              </a:rPr>
              <a:t>Suetens</a:t>
            </a:r>
            <a:r>
              <a:rPr lang="en-US" sz="1800" dirty="0" smtClean="0">
                <a:solidFill>
                  <a:srgbClr val="92D050"/>
                </a:solidFill>
              </a:rPr>
              <a:t> (2009)], [</a:t>
            </a:r>
            <a:r>
              <a:rPr lang="en-US" sz="1800" dirty="0" err="1" smtClean="0">
                <a:solidFill>
                  <a:srgbClr val="92D050"/>
                </a:solidFill>
              </a:rPr>
              <a:t>Sonka</a:t>
            </a:r>
            <a:r>
              <a:rPr lang="en-US" sz="1800" dirty="0" smtClean="0">
                <a:solidFill>
                  <a:srgbClr val="92D050"/>
                </a:solidFill>
              </a:rPr>
              <a:t> and Fitzpatrick (2000)]</a:t>
            </a:r>
            <a:endParaRPr lang="en-US" sz="2800" dirty="0" smtClean="0">
              <a:solidFill>
                <a:srgbClr val="92D050"/>
              </a:solidFill>
            </a:endParaRP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60</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857232"/>
            <a:ext cx="7961312" cy="5572164"/>
          </a:xfrm>
          <a:noFill/>
        </p:spPr>
        <p:txBody>
          <a:bodyPr/>
          <a:lstStyle/>
          <a:p>
            <a:pPr marL="355600" indent="-355600" eaLnBrk="1" hangingPunct="1">
              <a:buNone/>
            </a:pPr>
            <a:r>
              <a:rPr lang="en-US" sz="2800" dirty="0" smtClean="0">
                <a:solidFill>
                  <a:srgbClr val="FFCC00"/>
                </a:solidFill>
              </a:rPr>
              <a:t>9. How much of the final system is based on heuristics?</a:t>
            </a:r>
          </a:p>
          <a:p>
            <a:pPr marL="355600" indent="-355600" algn="r" eaLnBrk="1" hangingPunct="1">
              <a:buNone/>
            </a:pPr>
            <a:r>
              <a:rPr lang="en-US" sz="2800" dirty="0" smtClean="0">
                <a:solidFill>
                  <a:srgbClr val="92D050"/>
                </a:solidFill>
              </a:rPr>
              <a:t>Basically the rules</a:t>
            </a:r>
          </a:p>
          <a:p>
            <a:pPr marL="355600" indent="-355600" eaLnBrk="1" hangingPunct="1">
              <a:buNone/>
            </a:pPr>
            <a:endParaRPr lang="en-US" sz="2800" dirty="0" smtClean="0">
              <a:solidFill>
                <a:srgbClr val="FFCC00"/>
              </a:solidFill>
            </a:endParaRPr>
          </a:p>
          <a:p>
            <a:pPr marL="355600" indent="-355600" eaLnBrk="1" hangingPunct="1">
              <a:buNone/>
            </a:pPr>
            <a:r>
              <a:rPr lang="en-US" sz="2800" dirty="0" smtClean="0">
                <a:solidFill>
                  <a:srgbClr val="FFCC00"/>
                </a:solidFill>
              </a:rPr>
              <a:t>10. Why am I using FLS or soft-computing for this problem?</a:t>
            </a:r>
          </a:p>
          <a:p>
            <a:pPr marL="355600" indent="-355600" eaLnBrk="1" hangingPunct="1">
              <a:buNone/>
            </a:pPr>
            <a:endParaRPr lang="en-US" sz="2800" dirty="0" smtClean="0">
              <a:solidFill>
                <a:srgbClr val="FFCC00"/>
              </a:solidFill>
            </a:endParaRPr>
          </a:p>
          <a:p>
            <a:pPr marL="355600" indent="-355600" eaLnBrk="1" hangingPunct="1">
              <a:buNone/>
            </a:pPr>
            <a:endParaRPr lang="en-US" sz="2800" dirty="0" smtClean="0">
              <a:solidFill>
                <a:srgbClr val="FFCC00"/>
              </a:solidFill>
            </a:endParaRPr>
          </a:p>
          <a:p>
            <a:pPr marL="355600" indent="-355600" eaLnBrk="1" hangingPunct="1">
              <a:buNone/>
            </a:pPr>
            <a:endParaRPr lang="en-US" sz="2800" dirty="0" smtClean="0">
              <a:solidFill>
                <a:srgbClr val="FFCC00"/>
              </a:solidFill>
            </a:endParaRPr>
          </a:p>
          <a:p>
            <a:pPr marL="355600" indent="-355600" algn="ctr" eaLnBrk="1" hangingPunct="1">
              <a:buNone/>
            </a:pPr>
            <a:r>
              <a:rPr lang="en-US" sz="2800" dirty="0" smtClean="0">
                <a:solidFill>
                  <a:srgbClr val="FFCC00"/>
                </a:solidFill>
              </a:rPr>
              <a:t>CONCLUSIONS?</a:t>
            </a:r>
          </a:p>
          <a:p>
            <a:pPr marL="609600" indent="-609600" eaLnBrk="1" hangingPunct="1">
              <a:buNone/>
            </a:pPr>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43190"/>
            <a:ext cx="8229600" cy="1143000"/>
          </a:xfrm>
        </p:spPr>
        <p:txBody>
          <a:bodyPr/>
          <a:lstStyle/>
          <a:p>
            <a:pPr>
              <a:defRPr/>
            </a:pPr>
            <a:r>
              <a:rPr lang="es-ES_tradnl" sz="5400" kern="1200" dirty="0" err="1" smtClean="0">
                <a:solidFill>
                  <a:srgbClr val="FFCC00"/>
                </a:solidFill>
                <a:effectLst>
                  <a:outerShdw blurRad="38100" dist="38100" dir="2700000" algn="tl">
                    <a:srgbClr val="000000"/>
                  </a:outerShdw>
                </a:effectLst>
                <a:latin typeface="Arial" charset="0"/>
                <a:ea typeface="+mn-ea"/>
                <a:cs typeface="+mn-cs"/>
              </a:rPr>
              <a:t>Examples</a:t>
            </a:r>
            <a:endParaRPr lang="es-ES" sz="5400" kern="1200" dirty="0">
              <a:solidFill>
                <a:srgbClr val="FFCC00"/>
              </a:solidFill>
              <a:effectLst>
                <a:outerShdw blurRad="38100" dist="38100" dir="2700000" algn="tl">
                  <a:srgbClr val="000000"/>
                </a:outerShdw>
              </a:effectLst>
              <a:latin typeface="Arial" charset="0"/>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62</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71480"/>
            <a:ext cx="3736920"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Ultrasound Filtering</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9" name="8 Imagen" descr="Pantallazo.png"/>
          <p:cNvPicPr>
            <a:picLocks noChangeAspect="1"/>
          </p:cNvPicPr>
          <p:nvPr/>
        </p:nvPicPr>
        <p:blipFill>
          <a:blip r:embed="rId3"/>
          <a:stretch>
            <a:fillRect/>
          </a:stretch>
        </p:blipFill>
        <p:spPr>
          <a:xfrm>
            <a:off x="0" y="1388321"/>
            <a:ext cx="9144000" cy="5398265"/>
          </a:xfrm>
          <a:prstGeom prst="rect">
            <a:avLst/>
          </a:prstGeom>
        </p:spPr>
      </p:pic>
      <p:sp>
        <p:nvSpPr>
          <p:cNvPr id="8" name="7 CuadroTexto"/>
          <p:cNvSpPr txBox="1"/>
          <p:nvPr/>
        </p:nvSpPr>
        <p:spPr>
          <a:xfrm>
            <a:off x="5857884" y="785794"/>
            <a:ext cx="2294218" cy="338554"/>
          </a:xfrm>
          <a:prstGeom prst="rect">
            <a:avLst/>
          </a:prstGeom>
          <a:noFill/>
        </p:spPr>
        <p:txBody>
          <a:bodyPr wrap="none" rtlCol="0">
            <a:spAutoFit/>
          </a:bodyPr>
          <a:lstStyle/>
          <a:p>
            <a:r>
              <a:rPr lang="es-ES" sz="1600" dirty="0" smtClean="0">
                <a:solidFill>
                  <a:srgbClr val="92D050"/>
                </a:solidFill>
              </a:rPr>
              <a:t>[Aja-</a:t>
            </a:r>
            <a:r>
              <a:rPr lang="es-ES" sz="1600" dirty="0" err="1" smtClean="0">
                <a:solidFill>
                  <a:srgbClr val="92D050"/>
                </a:solidFill>
              </a:rPr>
              <a:t>Fernandez</a:t>
            </a:r>
            <a:r>
              <a:rPr lang="es-ES" sz="1600" dirty="0" smtClean="0">
                <a:solidFill>
                  <a:srgbClr val="92D050"/>
                </a:solidFill>
              </a:rPr>
              <a:t> (2001)]</a:t>
            </a:r>
            <a:endParaRPr lang="es-ES" sz="1600" dirty="0">
              <a:solidFill>
                <a:srgbClr val="92D05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63</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10" name="Rectangle 33"/>
          <p:cNvSpPr txBox="1">
            <a:spLocks noChangeArrowheads="1"/>
          </p:cNvSpPr>
          <p:nvPr/>
        </p:nvSpPr>
        <p:spPr bwMode="auto">
          <a:xfrm>
            <a:off x="357158" y="1428736"/>
            <a:ext cx="8429684" cy="5143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lvl="0" indent="-609600">
              <a:spcBef>
                <a:spcPct val="20000"/>
              </a:spcBef>
              <a:buFont typeface="Arial" pitchFamily="34" charset="0"/>
              <a:buChar char="•"/>
            </a:pPr>
            <a:r>
              <a:rPr lang="en-US" sz="2400" kern="0" dirty="0" smtClean="0">
                <a:solidFill>
                  <a:srgbClr val="FFCC00"/>
                </a:solidFill>
                <a:latin typeface="+mn-lt"/>
              </a:rPr>
              <a:t>Modification of Anisotropic Diffusion filtering to introduce a fuzzy logic system.</a:t>
            </a:r>
          </a:p>
          <a:p>
            <a:pPr marL="609600" lvl="0" indent="-609600">
              <a:spcBef>
                <a:spcPct val="20000"/>
              </a:spcBef>
              <a:buFont typeface="Arial" pitchFamily="34" charset="0"/>
              <a:buChar char="•"/>
            </a:pPr>
            <a:endParaRPr lang="en-US" sz="2400" kern="0" dirty="0" smtClean="0">
              <a:solidFill>
                <a:srgbClr val="FFCC00"/>
              </a:solidFill>
              <a:latin typeface="+mn-lt"/>
            </a:endParaRPr>
          </a:p>
          <a:p>
            <a:pPr marL="609600" lvl="0" indent="-609600">
              <a:spcBef>
                <a:spcPct val="20000"/>
              </a:spcBef>
              <a:buFont typeface="Arial" pitchFamily="34" charset="0"/>
              <a:buChar char="•"/>
            </a:pPr>
            <a:endParaRPr lang="en-US" sz="2400" kern="0" dirty="0" smtClean="0">
              <a:solidFill>
                <a:srgbClr val="FFCC00"/>
              </a:solidFill>
              <a:latin typeface="+mn-lt"/>
            </a:endParaRPr>
          </a:p>
          <a:p>
            <a:pPr marL="609600" lvl="0" indent="-609600">
              <a:spcBef>
                <a:spcPct val="20000"/>
              </a:spcBef>
              <a:buFont typeface="Arial" pitchFamily="34" charset="0"/>
              <a:buChar char="•"/>
            </a:pPr>
            <a:endParaRPr lang="en-US" sz="2400" kern="0" dirty="0" smtClean="0">
              <a:solidFill>
                <a:srgbClr val="FFCC00"/>
              </a:solidFill>
              <a:latin typeface="+mn-lt"/>
            </a:endParaRPr>
          </a:p>
          <a:p>
            <a:pPr marL="609600" lvl="0" indent="-609600">
              <a:spcBef>
                <a:spcPct val="20000"/>
              </a:spcBef>
              <a:buFont typeface="Arial" pitchFamily="34" charset="0"/>
              <a:buChar char="•"/>
            </a:pPr>
            <a:r>
              <a:rPr lang="en-US" sz="2400" kern="0" dirty="0" smtClean="0">
                <a:solidFill>
                  <a:srgbClr val="FFCC00"/>
                </a:solidFill>
                <a:latin typeface="+mn-lt"/>
              </a:rPr>
              <a:t>c(t) is the diffusion coefficient. It is defined as a monotonically decreasing function of the gradient magnitude, so that the flow increases within homogeneous regions where the gradient is small. </a:t>
            </a:r>
          </a:p>
          <a:p>
            <a:pPr marL="609600" lvl="0" indent="-609600">
              <a:spcBef>
                <a:spcPct val="20000"/>
              </a:spcBef>
              <a:buFont typeface="Arial" pitchFamily="34" charset="0"/>
              <a:buChar char="•"/>
            </a:pPr>
            <a:endParaRPr lang="en-US" sz="2400" kern="0" dirty="0" smtClean="0">
              <a:solidFill>
                <a:srgbClr val="FFCC00"/>
              </a:solidFill>
              <a:latin typeface="+mn-lt"/>
            </a:endParaRPr>
          </a:p>
          <a:p>
            <a:pPr marL="609600" lvl="0" indent="-609600">
              <a:spcBef>
                <a:spcPct val="20000"/>
              </a:spcBef>
              <a:buFont typeface="Arial" pitchFamily="34" charset="0"/>
              <a:buChar char="•"/>
            </a:pPr>
            <a:endParaRPr kumimoji="0" lang="en-US" sz="2400" b="0" i="0" u="none" strike="noStrike" kern="0" cap="none" spc="0" normalizeH="0" baseline="0" noProof="0" dirty="0" smtClean="0">
              <a:ln>
                <a:noFill/>
              </a:ln>
              <a:solidFill>
                <a:srgbClr val="FFCC00"/>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1900" b="0" i="0" u="none" strike="noStrike" kern="0" cap="none" spc="0" normalizeH="0" baseline="0" noProof="0" dirty="0" smtClean="0">
              <a:ln>
                <a:noFill/>
              </a:ln>
              <a:solidFill>
                <a:srgbClr val="FFCC00"/>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Tx/>
              <a:buChar char="•"/>
              <a:tabLst/>
              <a:defRPr/>
            </a:pPr>
            <a:endParaRPr kumimoji="0" lang="es-ES" sz="19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Text Box 5"/>
          <p:cNvSpPr txBox="1">
            <a:spLocks noChangeArrowheads="1"/>
          </p:cNvSpPr>
          <p:nvPr/>
        </p:nvSpPr>
        <p:spPr bwMode="auto">
          <a:xfrm>
            <a:off x="381000" y="571480"/>
            <a:ext cx="3736920"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Ultrasound Filtering</a:t>
            </a:r>
            <a:endParaRPr lang="en-GB" sz="2400" dirty="0">
              <a:solidFill>
                <a:srgbClr val="FFCC00"/>
              </a:solidFill>
            </a:endParaRPr>
          </a:p>
        </p:txBody>
      </p:sp>
      <p:sp>
        <p:nvSpPr>
          <p:cNvPr id="12" name="11 CuadroTexto"/>
          <p:cNvSpPr txBox="1"/>
          <p:nvPr/>
        </p:nvSpPr>
        <p:spPr>
          <a:xfrm>
            <a:off x="5857884" y="785794"/>
            <a:ext cx="2294218" cy="338554"/>
          </a:xfrm>
          <a:prstGeom prst="rect">
            <a:avLst/>
          </a:prstGeom>
          <a:noFill/>
        </p:spPr>
        <p:txBody>
          <a:bodyPr wrap="none" rtlCol="0">
            <a:spAutoFit/>
          </a:bodyPr>
          <a:lstStyle/>
          <a:p>
            <a:r>
              <a:rPr lang="es-ES" sz="1600" dirty="0" smtClean="0">
                <a:solidFill>
                  <a:srgbClr val="92D050"/>
                </a:solidFill>
              </a:rPr>
              <a:t>[Aja-</a:t>
            </a:r>
            <a:r>
              <a:rPr lang="es-ES" sz="1600" dirty="0" err="1" smtClean="0">
                <a:solidFill>
                  <a:srgbClr val="92D050"/>
                </a:solidFill>
              </a:rPr>
              <a:t>Fernandez</a:t>
            </a:r>
            <a:r>
              <a:rPr lang="es-ES" sz="1600" dirty="0" smtClean="0">
                <a:solidFill>
                  <a:srgbClr val="92D050"/>
                </a:solidFill>
              </a:rPr>
              <a:t> (2001)]</a:t>
            </a:r>
            <a:endParaRPr lang="es-ES" sz="1600" dirty="0">
              <a:solidFill>
                <a:srgbClr val="92D050"/>
              </a:solidFill>
            </a:endParaRPr>
          </a:p>
        </p:txBody>
      </p:sp>
      <p:graphicFrame>
        <p:nvGraphicFramePr>
          <p:cNvPr id="13" name="12 Objeto"/>
          <p:cNvGraphicFramePr>
            <a:graphicFrameLocks noChangeAspect="1"/>
          </p:cNvGraphicFramePr>
          <p:nvPr/>
        </p:nvGraphicFramePr>
        <p:xfrm>
          <a:off x="2714612" y="2446332"/>
          <a:ext cx="3420415" cy="768354"/>
        </p:xfrm>
        <a:graphic>
          <a:graphicData uri="http://schemas.openxmlformats.org/presentationml/2006/ole">
            <p:oleObj spid="_x0000_s148482" name="Ecuación" r:id="rId4" imgW="1752480" imgH="393480" progId="Equation.3">
              <p:embed/>
            </p:oleObj>
          </a:graphicData>
        </a:graphic>
      </p:graphicFrame>
      <p:graphicFrame>
        <p:nvGraphicFramePr>
          <p:cNvPr id="15" name="14 Objeto"/>
          <p:cNvGraphicFramePr>
            <a:graphicFrameLocks noChangeAspect="1"/>
          </p:cNvGraphicFramePr>
          <p:nvPr/>
        </p:nvGraphicFramePr>
        <p:xfrm>
          <a:off x="3173856" y="5357826"/>
          <a:ext cx="3184094" cy="857256"/>
        </p:xfrm>
        <a:graphic>
          <a:graphicData uri="http://schemas.openxmlformats.org/presentationml/2006/ole">
            <p:oleObj spid="_x0000_s148484" name="Ecuación" r:id="rId5" imgW="1650960" imgH="444240" progId="Equation.3">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64</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10" name="Rectangle 33"/>
          <p:cNvSpPr txBox="1">
            <a:spLocks noChangeArrowheads="1"/>
          </p:cNvSpPr>
          <p:nvPr/>
        </p:nvSpPr>
        <p:spPr bwMode="auto">
          <a:xfrm>
            <a:off x="357158" y="1428736"/>
            <a:ext cx="8429684" cy="5143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lvl="0" indent="-609600">
              <a:spcBef>
                <a:spcPct val="20000"/>
              </a:spcBef>
              <a:buFont typeface="Arial" pitchFamily="34" charset="0"/>
              <a:buChar char="•"/>
            </a:pPr>
            <a:r>
              <a:rPr lang="en-US" sz="2400" kern="0" dirty="0" smtClean="0">
                <a:solidFill>
                  <a:srgbClr val="FFCC00"/>
                </a:solidFill>
                <a:latin typeface="+mn-lt"/>
              </a:rPr>
              <a:t>New fuzzy diffusion coefficient</a:t>
            </a:r>
          </a:p>
          <a:p>
            <a:pPr marL="609600" lvl="0" indent="-609600">
              <a:spcBef>
                <a:spcPct val="20000"/>
              </a:spcBef>
              <a:buFont typeface="Arial" pitchFamily="34" charset="0"/>
              <a:buChar char="•"/>
            </a:pPr>
            <a:endParaRPr lang="en-US" sz="2400" kern="0" dirty="0" smtClean="0">
              <a:solidFill>
                <a:srgbClr val="FFCC00"/>
              </a:solidFill>
              <a:latin typeface="+mn-lt"/>
            </a:endParaRPr>
          </a:p>
          <a:p>
            <a:pPr marL="609600" lvl="0" indent="-609600">
              <a:spcBef>
                <a:spcPct val="20000"/>
              </a:spcBef>
              <a:buFont typeface="Arial" pitchFamily="34" charset="0"/>
              <a:buChar char="•"/>
            </a:pPr>
            <a:endParaRPr kumimoji="0" lang="en-US" sz="2400" b="0" i="0" u="none" strike="noStrike" kern="0" cap="none" spc="0" normalizeH="0" baseline="0" noProof="0" dirty="0" smtClean="0">
              <a:ln>
                <a:noFill/>
              </a:ln>
              <a:solidFill>
                <a:srgbClr val="FFCC00"/>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1900" b="0" i="0" u="none" strike="noStrike" kern="0" cap="none" spc="0" normalizeH="0" baseline="0" noProof="0" dirty="0" smtClean="0">
              <a:ln>
                <a:noFill/>
              </a:ln>
              <a:solidFill>
                <a:srgbClr val="FFCC00"/>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Tx/>
              <a:buChar char="•"/>
              <a:tabLst/>
              <a:defRPr/>
            </a:pPr>
            <a:endParaRPr kumimoji="0" lang="es-ES" sz="19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Text Box 5"/>
          <p:cNvSpPr txBox="1">
            <a:spLocks noChangeArrowheads="1"/>
          </p:cNvSpPr>
          <p:nvPr/>
        </p:nvSpPr>
        <p:spPr bwMode="auto">
          <a:xfrm>
            <a:off x="381000" y="571480"/>
            <a:ext cx="3736920"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Ultrasound Filtering</a:t>
            </a:r>
            <a:endParaRPr lang="en-GB" sz="2400" dirty="0">
              <a:solidFill>
                <a:srgbClr val="FFCC00"/>
              </a:solidFill>
            </a:endParaRPr>
          </a:p>
        </p:txBody>
      </p:sp>
      <p:sp>
        <p:nvSpPr>
          <p:cNvPr id="12" name="11 CuadroTexto"/>
          <p:cNvSpPr txBox="1"/>
          <p:nvPr/>
        </p:nvSpPr>
        <p:spPr>
          <a:xfrm>
            <a:off x="5857884" y="785794"/>
            <a:ext cx="2294218" cy="338554"/>
          </a:xfrm>
          <a:prstGeom prst="rect">
            <a:avLst/>
          </a:prstGeom>
          <a:noFill/>
        </p:spPr>
        <p:txBody>
          <a:bodyPr wrap="none" rtlCol="0">
            <a:spAutoFit/>
          </a:bodyPr>
          <a:lstStyle/>
          <a:p>
            <a:r>
              <a:rPr lang="es-ES" sz="1600" dirty="0" smtClean="0">
                <a:solidFill>
                  <a:srgbClr val="92D050"/>
                </a:solidFill>
              </a:rPr>
              <a:t>[Aja-</a:t>
            </a:r>
            <a:r>
              <a:rPr lang="es-ES" sz="1600" dirty="0" err="1" smtClean="0">
                <a:solidFill>
                  <a:srgbClr val="92D050"/>
                </a:solidFill>
              </a:rPr>
              <a:t>Fernandez</a:t>
            </a:r>
            <a:r>
              <a:rPr lang="es-ES" sz="1600" dirty="0" smtClean="0">
                <a:solidFill>
                  <a:srgbClr val="92D050"/>
                </a:solidFill>
              </a:rPr>
              <a:t> (2001)]</a:t>
            </a:r>
            <a:endParaRPr lang="es-ES" sz="1600" dirty="0">
              <a:solidFill>
                <a:srgbClr val="92D050"/>
              </a:solidFill>
            </a:endParaRPr>
          </a:p>
        </p:txBody>
      </p:sp>
      <p:pic>
        <p:nvPicPr>
          <p:cNvPr id="14" name="13 Imagen" descr="out_sets.emf"/>
          <p:cNvPicPr>
            <a:picLocks noChangeAspect="1"/>
          </p:cNvPicPr>
          <p:nvPr/>
        </p:nvPicPr>
        <p:blipFill>
          <a:blip r:embed="rId3"/>
          <a:stretch>
            <a:fillRect/>
          </a:stretch>
        </p:blipFill>
        <p:spPr>
          <a:xfrm>
            <a:off x="785786" y="4357694"/>
            <a:ext cx="7360437" cy="1866989"/>
          </a:xfrm>
          <a:prstGeom prst="rect">
            <a:avLst/>
          </a:prstGeom>
          <a:solidFill>
            <a:schemeClr val="bg1"/>
          </a:solidFill>
        </p:spPr>
      </p:pic>
      <p:pic>
        <p:nvPicPr>
          <p:cNvPr id="16" name="15 Imagen" descr="dif_sets.emf"/>
          <p:cNvPicPr>
            <a:picLocks noChangeAspect="1"/>
          </p:cNvPicPr>
          <p:nvPr/>
        </p:nvPicPr>
        <p:blipFill>
          <a:blip r:embed="rId4"/>
          <a:stretch>
            <a:fillRect/>
          </a:stretch>
        </p:blipFill>
        <p:spPr>
          <a:xfrm>
            <a:off x="1071538" y="2143116"/>
            <a:ext cx="6903220" cy="1866989"/>
          </a:xfrm>
          <a:prstGeom prst="rect">
            <a:avLst/>
          </a:prstGeom>
          <a:solidFill>
            <a:schemeClr val="bg1"/>
          </a:solid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65</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11" name="Text Box 5"/>
          <p:cNvSpPr txBox="1">
            <a:spLocks noChangeArrowheads="1"/>
          </p:cNvSpPr>
          <p:nvPr/>
        </p:nvSpPr>
        <p:spPr bwMode="auto">
          <a:xfrm>
            <a:off x="381000" y="571480"/>
            <a:ext cx="3736920"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Ultrasound Filtering</a:t>
            </a:r>
            <a:endParaRPr lang="en-GB" sz="2400" dirty="0">
              <a:solidFill>
                <a:srgbClr val="FFCC00"/>
              </a:solidFill>
            </a:endParaRPr>
          </a:p>
        </p:txBody>
      </p:sp>
      <p:sp>
        <p:nvSpPr>
          <p:cNvPr id="12" name="11 CuadroTexto"/>
          <p:cNvSpPr txBox="1"/>
          <p:nvPr/>
        </p:nvSpPr>
        <p:spPr>
          <a:xfrm>
            <a:off x="5857884" y="785794"/>
            <a:ext cx="2294218" cy="338554"/>
          </a:xfrm>
          <a:prstGeom prst="rect">
            <a:avLst/>
          </a:prstGeom>
          <a:noFill/>
        </p:spPr>
        <p:txBody>
          <a:bodyPr wrap="none" rtlCol="0">
            <a:spAutoFit/>
          </a:bodyPr>
          <a:lstStyle/>
          <a:p>
            <a:r>
              <a:rPr lang="es-ES" sz="1600" dirty="0" smtClean="0">
                <a:solidFill>
                  <a:srgbClr val="92D050"/>
                </a:solidFill>
              </a:rPr>
              <a:t>[Aja-</a:t>
            </a:r>
            <a:r>
              <a:rPr lang="es-ES" sz="1600" dirty="0" err="1" smtClean="0">
                <a:solidFill>
                  <a:srgbClr val="92D050"/>
                </a:solidFill>
              </a:rPr>
              <a:t>Fernandez</a:t>
            </a:r>
            <a:r>
              <a:rPr lang="es-ES" sz="1600" dirty="0" smtClean="0">
                <a:solidFill>
                  <a:srgbClr val="92D050"/>
                </a:solidFill>
              </a:rPr>
              <a:t> (2001)]</a:t>
            </a:r>
            <a:endParaRPr lang="es-ES" sz="1600" dirty="0">
              <a:solidFill>
                <a:srgbClr val="92D050"/>
              </a:solidFill>
            </a:endParaRPr>
          </a:p>
        </p:txBody>
      </p:sp>
      <p:pic>
        <p:nvPicPr>
          <p:cNvPr id="13" name="12 Imagen" descr="Pantallazo8.png"/>
          <p:cNvPicPr>
            <a:picLocks noChangeAspect="1"/>
          </p:cNvPicPr>
          <p:nvPr/>
        </p:nvPicPr>
        <p:blipFill>
          <a:blip r:embed="rId3"/>
          <a:stretch>
            <a:fillRect/>
          </a:stretch>
        </p:blipFill>
        <p:spPr>
          <a:xfrm>
            <a:off x="357158" y="1785926"/>
            <a:ext cx="8429652" cy="4011539"/>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66</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71480"/>
            <a:ext cx="4238661"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Bone age assessment</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8" name="7 Imagen" descr="Pantallazo-1.png"/>
          <p:cNvPicPr>
            <a:picLocks noChangeAspect="1"/>
          </p:cNvPicPr>
          <p:nvPr/>
        </p:nvPicPr>
        <p:blipFill>
          <a:blip r:embed="rId3"/>
          <a:stretch>
            <a:fillRect/>
          </a:stretch>
        </p:blipFill>
        <p:spPr>
          <a:xfrm>
            <a:off x="0" y="1357298"/>
            <a:ext cx="9144000" cy="5213575"/>
          </a:xfrm>
          <a:prstGeom prst="rect">
            <a:avLst/>
          </a:prstGeom>
        </p:spPr>
      </p:pic>
      <p:sp>
        <p:nvSpPr>
          <p:cNvPr id="9" name="8 CuadroTexto"/>
          <p:cNvSpPr txBox="1"/>
          <p:nvPr/>
        </p:nvSpPr>
        <p:spPr>
          <a:xfrm>
            <a:off x="5857884" y="785794"/>
            <a:ext cx="2294218" cy="338554"/>
          </a:xfrm>
          <a:prstGeom prst="rect">
            <a:avLst/>
          </a:prstGeom>
          <a:noFill/>
        </p:spPr>
        <p:txBody>
          <a:bodyPr wrap="none" rtlCol="0">
            <a:spAutoFit/>
          </a:bodyPr>
          <a:lstStyle/>
          <a:p>
            <a:r>
              <a:rPr lang="es-ES" sz="1600" dirty="0" smtClean="0">
                <a:solidFill>
                  <a:srgbClr val="92D050"/>
                </a:solidFill>
              </a:rPr>
              <a:t>[Aja-</a:t>
            </a:r>
            <a:r>
              <a:rPr lang="es-ES" sz="1600" dirty="0" err="1" smtClean="0">
                <a:solidFill>
                  <a:srgbClr val="92D050"/>
                </a:solidFill>
              </a:rPr>
              <a:t>Fernandez</a:t>
            </a:r>
            <a:r>
              <a:rPr lang="es-ES" sz="1600" dirty="0" smtClean="0">
                <a:solidFill>
                  <a:srgbClr val="92D050"/>
                </a:solidFill>
              </a:rPr>
              <a:t> (2004)]</a:t>
            </a:r>
            <a:endParaRPr lang="es-ES" sz="1600" dirty="0">
              <a:solidFill>
                <a:srgbClr val="92D05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67</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71480"/>
            <a:ext cx="4238661"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Bone age assessment</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9" name="8 CuadroTexto"/>
          <p:cNvSpPr txBox="1"/>
          <p:nvPr/>
        </p:nvSpPr>
        <p:spPr>
          <a:xfrm>
            <a:off x="5857884" y="785794"/>
            <a:ext cx="2294218" cy="338554"/>
          </a:xfrm>
          <a:prstGeom prst="rect">
            <a:avLst/>
          </a:prstGeom>
          <a:noFill/>
        </p:spPr>
        <p:txBody>
          <a:bodyPr wrap="none" rtlCol="0">
            <a:spAutoFit/>
          </a:bodyPr>
          <a:lstStyle/>
          <a:p>
            <a:r>
              <a:rPr lang="es-ES" sz="1600" dirty="0" smtClean="0">
                <a:solidFill>
                  <a:srgbClr val="92D050"/>
                </a:solidFill>
              </a:rPr>
              <a:t>[Aja-</a:t>
            </a:r>
            <a:r>
              <a:rPr lang="es-ES" sz="1600" dirty="0" err="1" smtClean="0">
                <a:solidFill>
                  <a:srgbClr val="92D050"/>
                </a:solidFill>
              </a:rPr>
              <a:t>Fernandez</a:t>
            </a:r>
            <a:r>
              <a:rPr lang="es-ES" sz="1600" dirty="0" smtClean="0">
                <a:solidFill>
                  <a:srgbClr val="92D050"/>
                </a:solidFill>
              </a:rPr>
              <a:t> (2004)]</a:t>
            </a:r>
            <a:endParaRPr lang="es-ES" sz="1600" dirty="0">
              <a:solidFill>
                <a:srgbClr val="92D050"/>
              </a:solidFill>
            </a:endParaRPr>
          </a:p>
        </p:txBody>
      </p:sp>
      <p:sp>
        <p:nvSpPr>
          <p:cNvPr id="10" name="Rectangle 33"/>
          <p:cNvSpPr txBox="1">
            <a:spLocks noChangeArrowheads="1"/>
          </p:cNvSpPr>
          <p:nvPr/>
        </p:nvSpPr>
        <p:spPr bwMode="auto">
          <a:xfrm>
            <a:off x="357158" y="1428736"/>
            <a:ext cx="8429684" cy="5143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lvl="0" indent="-609600">
              <a:spcBef>
                <a:spcPct val="20000"/>
              </a:spcBef>
              <a:buFont typeface="Arial" pitchFamily="34" charset="0"/>
              <a:buChar char="•"/>
            </a:pPr>
            <a:r>
              <a:rPr lang="en-US" sz="2400" kern="0" dirty="0" smtClean="0">
                <a:solidFill>
                  <a:srgbClr val="FFCC00"/>
                </a:solidFill>
                <a:latin typeface="+mn-lt"/>
              </a:rPr>
              <a:t>Bone age assessment: quantitative assessment of skeletal maturity in children</a:t>
            </a:r>
          </a:p>
          <a:p>
            <a:pPr marL="609600" lvl="0" indent="-609600" algn="just">
              <a:spcBef>
                <a:spcPct val="20000"/>
              </a:spcBef>
              <a:buFont typeface="Arial" pitchFamily="34" charset="0"/>
              <a:buChar char="•"/>
            </a:pPr>
            <a:r>
              <a:rPr kumimoji="0" lang="en-US" sz="2400" b="0" i="0" u="none" strike="noStrike" kern="0" cap="none" spc="0" normalizeH="0" baseline="0" noProof="0" dirty="0" smtClean="0">
                <a:ln>
                  <a:noFill/>
                </a:ln>
                <a:solidFill>
                  <a:srgbClr val="FFCC00"/>
                </a:solidFill>
                <a:effectLst/>
                <a:uLnTx/>
                <a:uFillTx/>
                <a:latin typeface="+mn-lt"/>
                <a:ea typeface="+mn-ea"/>
                <a:cs typeface="+mn-cs"/>
              </a:rPr>
              <a:t>Tanner</a:t>
            </a:r>
            <a:r>
              <a:rPr lang="en-US" sz="2400" kern="0" dirty="0" smtClean="0">
                <a:solidFill>
                  <a:srgbClr val="FFCC00"/>
                </a:solidFill>
                <a:latin typeface="+mn-lt"/>
              </a:rPr>
              <a:t> Whitehouse method: guidelines to analyze each bone are described using words (natural language descriptions), sometimes in a vague way. </a:t>
            </a:r>
          </a:p>
          <a:p>
            <a:pPr marL="609600" lvl="0" indent="-609600" algn="just">
              <a:spcBef>
                <a:spcPct val="20000"/>
              </a:spcBef>
              <a:buFont typeface="Arial" pitchFamily="34" charset="0"/>
              <a:buChar char="•"/>
            </a:pPr>
            <a:r>
              <a:rPr lang="en-US" sz="2400" kern="0" dirty="0" smtClean="0">
                <a:solidFill>
                  <a:srgbClr val="FFCC00"/>
                </a:solidFill>
                <a:latin typeface="+mn-lt"/>
              </a:rPr>
              <a:t>One particular bone may show features belonging to different stages or a particular bone shape could be classifiable into two possible predefined labels of the same feature. </a:t>
            </a:r>
          </a:p>
          <a:p>
            <a:pPr marL="609600" lvl="0" indent="-609600" algn="just">
              <a:spcBef>
                <a:spcPct val="20000"/>
              </a:spcBef>
              <a:buFont typeface="Arial" pitchFamily="34" charset="0"/>
              <a:buChar char="•"/>
            </a:pPr>
            <a:r>
              <a:rPr kumimoji="0" lang="en-US" sz="2400" b="0" i="0" u="none" strike="noStrike" kern="0" cap="none" spc="0" normalizeH="0" baseline="0" noProof="0" dirty="0" smtClean="0">
                <a:ln>
                  <a:noFill/>
                </a:ln>
                <a:solidFill>
                  <a:srgbClr val="FFCC00"/>
                </a:solidFill>
                <a:effectLst/>
                <a:uLnTx/>
                <a:uFillTx/>
                <a:latin typeface="+mn-lt"/>
                <a:ea typeface="+mn-ea"/>
                <a:cs typeface="+mn-cs"/>
              </a:rPr>
              <a:t>Impossible to “repeat” the acquisition: radiation awareness.</a:t>
            </a:r>
          </a:p>
          <a:p>
            <a:pPr marL="609600" lvl="0" indent="-609600" algn="just">
              <a:spcBef>
                <a:spcPct val="20000"/>
              </a:spcBef>
              <a:buFont typeface="Arial" pitchFamily="34" charset="0"/>
              <a:buChar char="•"/>
            </a:pPr>
            <a:r>
              <a:rPr lang="en-US" sz="2400" kern="0" dirty="0" smtClean="0">
                <a:solidFill>
                  <a:srgbClr val="FFCC00"/>
                </a:solidFill>
                <a:latin typeface="+mn-lt"/>
              </a:rPr>
              <a:t>Suitable for soft approach?</a:t>
            </a:r>
            <a:endParaRPr kumimoji="0" lang="en-US" sz="2400" b="0" i="0" u="none" strike="noStrike" kern="0" cap="none" spc="0" normalizeH="0" baseline="0" noProof="0" dirty="0" smtClean="0">
              <a:ln>
                <a:noFill/>
              </a:ln>
              <a:solidFill>
                <a:srgbClr val="FFCC00"/>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1900" b="0" i="0" u="none" strike="noStrike" kern="0" cap="none" spc="0" normalizeH="0" baseline="0" noProof="0" dirty="0" smtClean="0">
              <a:ln>
                <a:noFill/>
              </a:ln>
              <a:solidFill>
                <a:srgbClr val="FFCC00"/>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Tx/>
              <a:buChar char="•"/>
              <a:tabLst/>
              <a:defRPr/>
            </a:pPr>
            <a:endParaRPr kumimoji="0" lang="es-ES" sz="19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68</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10" name="Rectangle 33"/>
          <p:cNvSpPr txBox="1">
            <a:spLocks noChangeArrowheads="1"/>
          </p:cNvSpPr>
          <p:nvPr/>
        </p:nvSpPr>
        <p:spPr bwMode="auto">
          <a:xfrm>
            <a:off x="357158" y="2357430"/>
            <a:ext cx="8429684" cy="4071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lvl="0" indent="-609600">
              <a:spcBef>
                <a:spcPct val="20000"/>
              </a:spcBef>
              <a:buFont typeface="Arial" pitchFamily="34" charset="0"/>
              <a:buChar char="•"/>
            </a:pPr>
            <a:r>
              <a:rPr lang="en-US" sz="2000" kern="0" dirty="0" smtClean="0">
                <a:solidFill>
                  <a:srgbClr val="92D050"/>
                </a:solidFill>
                <a:latin typeface="+mn-lt"/>
              </a:rPr>
              <a:t>Stage D. </a:t>
            </a:r>
            <a:r>
              <a:rPr lang="en-US" sz="2000" kern="0" dirty="0" smtClean="0">
                <a:solidFill>
                  <a:srgbClr val="FFCC00"/>
                </a:solidFill>
                <a:latin typeface="+mn-lt"/>
              </a:rPr>
              <a:t>The maximum diameter is half or more the width of the </a:t>
            </a:r>
            <a:r>
              <a:rPr lang="en-US" sz="2000" kern="0" dirty="0" err="1" smtClean="0">
                <a:solidFill>
                  <a:srgbClr val="FFCC00"/>
                </a:solidFill>
                <a:latin typeface="+mn-lt"/>
              </a:rPr>
              <a:t>metaphysis</a:t>
            </a:r>
            <a:r>
              <a:rPr lang="en-US" sz="2000" kern="0" dirty="0" smtClean="0">
                <a:solidFill>
                  <a:srgbClr val="FFCC00"/>
                </a:solidFill>
                <a:latin typeface="+mn-lt"/>
              </a:rPr>
              <a:t>. The epiphysis has broadened chiefly at its lateral side, so that this portion is thicker and more rounded, the medial portion more tapering. The center third of the proximal surface is flat and slightly thickened and the gap between it and the radial </a:t>
            </a:r>
            <a:r>
              <a:rPr lang="en-US" sz="2000" kern="0" dirty="0" err="1" smtClean="0">
                <a:solidFill>
                  <a:srgbClr val="FFCC00"/>
                </a:solidFill>
                <a:latin typeface="+mn-lt"/>
              </a:rPr>
              <a:t>metaphysis</a:t>
            </a:r>
            <a:r>
              <a:rPr lang="en-US" sz="2000" kern="0" dirty="0" smtClean="0">
                <a:solidFill>
                  <a:srgbClr val="FFCC00"/>
                </a:solidFill>
                <a:latin typeface="+mn-lt"/>
              </a:rPr>
              <a:t> has narrowed to about a millimeter.</a:t>
            </a:r>
          </a:p>
          <a:p>
            <a:pPr marL="609600" lvl="0" indent="-609600">
              <a:spcBef>
                <a:spcPct val="20000"/>
              </a:spcBef>
              <a:buFont typeface="Arial" pitchFamily="34" charset="0"/>
              <a:buChar char="•"/>
            </a:pPr>
            <a:r>
              <a:rPr lang="en-US" sz="2000" kern="0" dirty="0" smtClean="0">
                <a:solidFill>
                  <a:srgbClr val="92D050"/>
                </a:solidFill>
                <a:latin typeface="+mn-lt"/>
              </a:rPr>
              <a:t>Stage G</a:t>
            </a:r>
            <a:r>
              <a:rPr lang="en-US" sz="2000" kern="0" dirty="0" smtClean="0">
                <a:solidFill>
                  <a:srgbClr val="FFCC00"/>
                </a:solidFill>
                <a:latin typeface="+mn-lt"/>
              </a:rPr>
              <a:t>. The dorsal surface now has distinct </a:t>
            </a:r>
            <a:r>
              <a:rPr lang="en-US" sz="2000" kern="0" dirty="0" err="1" smtClean="0">
                <a:solidFill>
                  <a:srgbClr val="FFCC00"/>
                </a:solidFill>
                <a:latin typeface="+mn-lt"/>
              </a:rPr>
              <a:t>lunate</a:t>
            </a:r>
            <a:r>
              <a:rPr lang="en-US" sz="2000" kern="0" dirty="0" smtClean="0">
                <a:solidFill>
                  <a:srgbClr val="FFCC00"/>
                </a:solidFill>
                <a:latin typeface="+mn-lt"/>
              </a:rPr>
              <a:t> and </a:t>
            </a:r>
            <a:r>
              <a:rPr lang="en-US" sz="2000" kern="0" dirty="0" err="1" smtClean="0">
                <a:solidFill>
                  <a:srgbClr val="FFCC00"/>
                </a:solidFill>
                <a:latin typeface="+mn-lt"/>
              </a:rPr>
              <a:t>scaphoid</a:t>
            </a:r>
            <a:r>
              <a:rPr lang="en-US" sz="2000" kern="0" dirty="0" smtClean="0">
                <a:solidFill>
                  <a:srgbClr val="FFCC00"/>
                </a:solidFill>
                <a:latin typeface="+mn-lt"/>
              </a:rPr>
              <a:t> </a:t>
            </a:r>
            <a:r>
              <a:rPr lang="en-US" sz="2000" kern="0" dirty="0" err="1" smtClean="0">
                <a:solidFill>
                  <a:srgbClr val="FFCC00"/>
                </a:solidFill>
                <a:latin typeface="+mn-lt"/>
              </a:rPr>
              <a:t>articular</a:t>
            </a:r>
            <a:r>
              <a:rPr lang="en-US" sz="2000" kern="0" dirty="0" smtClean="0">
                <a:solidFill>
                  <a:srgbClr val="FFCC00"/>
                </a:solidFill>
                <a:latin typeface="+mn-lt"/>
              </a:rPr>
              <a:t> edges joined at a small hump. The medial border of the epiphysis has developed </a:t>
            </a:r>
            <a:r>
              <a:rPr lang="en-US" sz="2000" kern="0" dirty="0" err="1" smtClean="0">
                <a:solidFill>
                  <a:srgbClr val="FFCC00"/>
                </a:solidFill>
                <a:latin typeface="+mn-lt"/>
              </a:rPr>
              <a:t>palmar</a:t>
            </a:r>
            <a:r>
              <a:rPr lang="en-US" sz="2000" kern="0" dirty="0" smtClean="0">
                <a:solidFill>
                  <a:srgbClr val="FFCC00"/>
                </a:solidFill>
                <a:latin typeface="+mn-lt"/>
              </a:rPr>
              <a:t> and dorsal surfaces for articulation with the </a:t>
            </a:r>
            <a:r>
              <a:rPr lang="en-US" sz="2000" kern="0" dirty="0" err="1" smtClean="0">
                <a:solidFill>
                  <a:srgbClr val="FFCC00"/>
                </a:solidFill>
                <a:latin typeface="+mn-lt"/>
              </a:rPr>
              <a:t>ulnar</a:t>
            </a:r>
            <a:r>
              <a:rPr lang="en-US" sz="2000" kern="0" dirty="0" smtClean="0">
                <a:solidFill>
                  <a:srgbClr val="FFCC00"/>
                </a:solidFill>
                <a:latin typeface="+mn-lt"/>
              </a:rPr>
              <a:t> epiphysis; either the </a:t>
            </a:r>
            <a:r>
              <a:rPr lang="en-US" sz="2000" kern="0" dirty="0" err="1" smtClean="0">
                <a:solidFill>
                  <a:srgbClr val="FFCC00"/>
                </a:solidFill>
                <a:latin typeface="+mn-lt"/>
              </a:rPr>
              <a:t>palmar</a:t>
            </a:r>
            <a:r>
              <a:rPr lang="en-US" sz="2000" kern="0" dirty="0" smtClean="0">
                <a:solidFill>
                  <a:srgbClr val="FFCC00"/>
                </a:solidFill>
                <a:latin typeface="+mn-lt"/>
              </a:rPr>
              <a:t> or the dorsal surface may be the one that projects medially, depending on the position of the wrist. The proximal border of the epiphysis is now slightly concave.</a:t>
            </a:r>
          </a:p>
          <a:p>
            <a:pPr marL="609600" marR="0" lvl="0" indent="-60960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1900" b="0" i="0" u="none" strike="noStrike" kern="0" cap="none" spc="0" normalizeH="0" baseline="0" noProof="0" dirty="0" smtClean="0">
              <a:ln>
                <a:noFill/>
              </a:ln>
              <a:solidFill>
                <a:srgbClr val="FFCC00"/>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Tx/>
              <a:buChar char="•"/>
              <a:tabLst/>
              <a:defRPr/>
            </a:pPr>
            <a:endParaRPr kumimoji="0" lang="es-ES" sz="19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1" name="10 Imagen" descr="radio_dibu_nom.tif"/>
          <p:cNvPicPr>
            <a:picLocks noChangeAspect="1"/>
          </p:cNvPicPr>
          <p:nvPr/>
        </p:nvPicPr>
        <p:blipFill>
          <a:blip r:embed="rId3"/>
          <a:stretch>
            <a:fillRect/>
          </a:stretch>
        </p:blipFill>
        <p:spPr>
          <a:xfrm>
            <a:off x="0" y="514285"/>
            <a:ext cx="9144000" cy="1628831"/>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69</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71480"/>
            <a:ext cx="3751925"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Fuzzy </a:t>
            </a:r>
            <a:r>
              <a:rPr lang="en-GB" sz="3200" dirty="0" err="1" smtClean="0">
                <a:solidFill>
                  <a:srgbClr val="FFCC00"/>
                </a:solidFill>
                <a:effectLst>
                  <a:outerShdw blurRad="38100" dist="38100" dir="2700000" algn="tl">
                    <a:srgbClr val="000000"/>
                  </a:outerShdw>
                </a:effectLst>
              </a:rPr>
              <a:t>Thresholding</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9" name="8 Imagen" descr="Pantallaz3.png"/>
          <p:cNvPicPr>
            <a:picLocks noChangeAspect="1"/>
          </p:cNvPicPr>
          <p:nvPr/>
        </p:nvPicPr>
        <p:blipFill>
          <a:blip r:embed="rId3"/>
          <a:stretch>
            <a:fillRect/>
          </a:stretch>
        </p:blipFill>
        <p:spPr>
          <a:xfrm>
            <a:off x="0" y="1267650"/>
            <a:ext cx="9144000" cy="5590374"/>
          </a:xfrm>
          <a:prstGeom prst="rect">
            <a:avLst/>
          </a:prstGeom>
        </p:spPr>
      </p:pic>
      <p:sp>
        <p:nvSpPr>
          <p:cNvPr id="10" name="9 CuadroTexto"/>
          <p:cNvSpPr txBox="1"/>
          <p:nvPr/>
        </p:nvSpPr>
        <p:spPr>
          <a:xfrm>
            <a:off x="5857884" y="785794"/>
            <a:ext cx="2294218" cy="338554"/>
          </a:xfrm>
          <a:prstGeom prst="rect">
            <a:avLst/>
          </a:prstGeom>
          <a:noFill/>
        </p:spPr>
        <p:txBody>
          <a:bodyPr wrap="none" rtlCol="0">
            <a:spAutoFit/>
          </a:bodyPr>
          <a:lstStyle/>
          <a:p>
            <a:r>
              <a:rPr lang="es-ES" sz="1600" dirty="0" smtClean="0">
                <a:solidFill>
                  <a:srgbClr val="92D050"/>
                </a:solidFill>
              </a:rPr>
              <a:t>[Aja-</a:t>
            </a:r>
            <a:r>
              <a:rPr lang="es-ES" sz="1600" dirty="0" err="1" smtClean="0">
                <a:solidFill>
                  <a:srgbClr val="92D050"/>
                </a:solidFill>
              </a:rPr>
              <a:t>Fernandez</a:t>
            </a:r>
            <a:r>
              <a:rPr lang="es-ES" sz="1600" dirty="0" smtClean="0">
                <a:solidFill>
                  <a:srgbClr val="92D050"/>
                </a:solidFill>
              </a:rPr>
              <a:t> (2010)]</a:t>
            </a:r>
            <a:endParaRPr lang="es-ES" sz="1600" dirty="0">
              <a:solidFill>
                <a:srgbClr val="92D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7</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58209"/>
            <a:ext cx="4033476"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The Beginning: X-ray</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pic>
        <p:nvPicPr>
          <p:cNvPr id="8" name="7 Imagen" descr="C0075900-William_Roentgen-SPL.jpg"/>
          <p:cNvPicPr>
            <a:picLocks noChangeAspect="1"/>
          </p:cNvPicPr>
          <p:nvPr/>
        </p:nvPicPr>
        <p:blipFill>
          <a:blip r:embed="rId3"/>
          <a:stretch>
            <a:fillRect/>
          </a:stretch>
        </p:blipFill>
        <p:spPr>
          <a:xfrm>
            <a:off x="180826" y="1428736"/>
            <a:ext cx="6534314" cy="4746624"/>
          </a:xfrm>
          <a:prstGeom prst="rect">
            <a:avLst/>
          </a:prstGeom>
        </p:spPr>
      </p:pic>
      <p:sp>
        <p:nvSpPr>
          <p:cNvPr id="12" name="11 CuadroTexto"/>
          <p:cNvSpPr txBox="1"/>
          <p:nvPr/>
        </p:nvSpPr>
        <p:spPr>
          <a:xfrm>
            <a:off x="6786578" y="1643050"/>
            <a:ext cx="2214578" cy="1477328"/>
          </a:xfrm>
          <a:prstGeom prst="rect">
            <a:avLst/>
          </a:prstGeom>
          <a:noFill/>
        </p:spPr>
        <p:txBody>
          <a:bodyPr wrap="square" rtlCol="0">
            <a:spAutoFit/>
          </a:bodyPr>
          <a:lstStyle/>
          <a:p>
            <a:r>
              <a:rPr lang="en-US" dirty="0" smtClean="0"/>
              <a:t>Wurzburg, </a:t>
            </a:r>
          </a:p>
          <a:p>
            <a:r>
              <a:rPr lang="en-US" dirty="0" smtClean="0"/>
              <a:t>Nov 8, 1895</a:t>
            </a:r>
          </a:p>
          <a:p>
            <a:endParaRPr lang="en-US" dirty="0" smtClean="0"/>
          </a:p>
          <a:p>
            <a:r>
              <a:rPr lang="en-US" dirty="0" smtClean="0"/>
              <a:t>Wilhelm </a:t>
            </a:r>
            <a:r>
              <a:rPr lang="en-US" dirty="0" err="1" smtClean="0"/>
              <a:t>Röntgen</a:t>
            </a:r>
            <a:endParaRPr lang="en-US" dirty="0" smtClean="0"/>
          </a:p>
          <a:p>
            <a:r>
              <a:rPr lang="en-US" dirty="0" smtClean="0"/>
              <a:t>discovered X-rays. </a:t>
            </a:r>
            <a:endParaRPr lang="es-E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70</a:t>
            </a:fld>
            <a:endParaRPr lang="en-US">
              <a:solidFill>
                <a:srgbClr val="FFCC00"/>
              </a:solidFill>
              <a:latin typeface="Times New Roman" pitchFamily="18" charset="0"/>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10" name="Rectangle 33"/>
          <p:cNvSpPr txBox="1">
            <a:spLocks noChangeArrowheads="1"/>
          </p:cNvSpPr>
          <p:nvPr/>
        </p:nvSpPr>
        <p:spPr bwMode="auto">
          <a:xfrm>
            <a:off x="357158" y="1428736"/>
            <a:ext cx="8429684" cy="5143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lang="en-US" sz="2400" kern="0" dirty="0" smtClean="0">
                <a:solidFill>
                  <a:srgbClr val="FFCC00"/>
                </a:solidFill>
                <a:latin typeface="+mn-lt"/>
              </a:rPr>
              <a:t>Soft segmentation of the tissues using a fuzzy </a:t>
            </a:r>
            <a:r>
              <a:rPr lang="en-US" sz="2400" kern="0" dirty="0" err="1" smtClean="0">
                <a:solidFill>
                  <a:srgbClr val="FFCC00"/>
                </a:solidFill>
                <a:latin typeface="+mn-lt"/>
              </a:rPr>
              <a:t>thresholding</a:t>
            </a:r>
            <a:r>
              <a:rPr lang="en-US" sz="2400" kern="0" dirty="0" smtClean="0">
                <a:solidFill>
                  <a:srgbClr val="FFCC00"/>
                </a:solidFill>
                <a:latin typeface="+mn-lt"/>
              </a:rPr>
              <a:t>. </a:t>
            </a:r>
          </a:p>
          <a:p>
            <a:pPr marL="609600" lvl="0" indent="-609600">
              <a:spcBef>
                <a:spcPct val="20000"/>
              </a:spcBef>
              <a:buFont typeface="+mj-lt"/>
              <a:buAutoNum type="arabicPeriod"/>
            </a:pPr>
            <a:r>
              <a:rPr kumimoji="0" lang="en-US" sz="2400" b="0" i="0" u="none" strike="noStrike" kern="0" cap="none" spc="0" normalizeH="0" baseline="0" noProof="0" dirty="0" smtClean="0">
                <a:ln>
                  <a:noFill/>
                </a:ln>
                <a:solidFill>
                  <a:srgbClr val="FFCC00"/>
                </a:solidFill>
                <a:effectLst/>
                <a:uLnTx/>
                <a:uFillTx/>
                <a:latin typeface="+mn-lt"/>
                <a:ea typeface="+mn-ea"/>
                <a:cs typeface="+mn-cs"/>
              </a:rPr>
              <a:t>Histogram</a:t>
            </a:r>
            <a:r>
              <a:rPr kumimoji="0" lang="en-US" sz="2400" b="0" i="0" u="none" strike="noStrike" kern="0" cap="none" spc="0" normalizeH="0" noProof="0" dirty="0" smtClean="0">
                <a:ln>
                  <a:noFill/>
                </a:ln>
                <a:solidFill>
                  <a:srgbClr val="FFCC00"/>
                </a:solidFill>
                <a:effectLst/>
                <a:uLnTx/>
                <a:uFillTx/>
                <a:latin typeface="+mn-lt"/>
                <a:ea typeface="+mn-ea"/>
                <a:cs typeface="+mn-cs"/>
              </a:rPr>
              <a:t> to PTS fuzzy sets (probability to membership)</a:t>
            </a:r>
          </a:p>
          <a:p>
            <a:pPr marL="609600" lvl="0" indent="-609600">
              <a:spcBef>
                <a:spcPct val="20000"/>
              </a:spcBef>
              <a:buFont typeface="+mj-lt"/>
              <a:buAutoNum type="arabicPeriod"/>
            </a:pPr>
            <a:endParaRPr lang="en-US" sz="2400" kern="0" baseline="0" dirty="0" smtClean="0">
              <a:solidFill>
                <a:srgbClr val="FFCC00"/>
              </a:solidFill>
              <a:latin typeface="+mn-lt"/>
            </a:endParaRPr>
          </a:p>
          <a:p>
            <a:pPr marL="609600" lvl="0" indent="-609600">
              <a:spcBef>
                <a:spcPct val="20000"/>
              </a:spcBef>
              <a:buFont typeface="+mj-lt"/>
              <a:buAutoNum type="arabicPeriod"/>
            </a:pPr>
            <a:endParaRPr kumimoji="0" lang="en-US" sz="2400" b="0" i="0" u="none" strike="noStrike" kern="0" cap="none" spc="0" normalizeH="0" noProof="0" dirty="0" smtClean="0">
              <a:ln>
                <a:noFill/>
              </a:ln>
              <a:solidFill>
                <a:srgbClr val="FFCC00"/>
              </a:solidFill>
              <a:effectLst/>
              <a:uLnTx/>
              <a:uFillTx/>
              <a:latin typeface="+mn-lt"/>
              <a:ea typeface="+mn-ea"/>
              <a:cs typeface="+mn-cs"/>
            </a:endParaRPr>
          </a:p>
          <a:p>
            <a:pPr marL="609600" lvl="0" indent="-609600">
              <a:spcBef>
                <a:spcPct val="20000"/>
              </a:spcBef>
              <a:buFont typeface="+mj-lt"/>
              <a:buAutoNum type="arabicPeriod"/>
            </a:pPr>
            <a:endParaRPr lang="en-US" sz="2400" kern="0" baseline="0" dirty="0" smtClean="0">
              <a:solidFill>
                <a:srgbClr val="FFCC00"/>
              </a:solidFill>
              <a:latin typeface="+mn-lt"/>
            </a:endParaRPr>
          </a:p>
          <a:p>
            <a:pPr marL="609600" lvl="0" indent="-609600">
              <a:spcBef>
                <a:spcPct val="20000"/>
              </a:spcBef>
              <a:buFont typeface="+mj-lt"/>
              <a:buAutoNum type="arabicPeriod"/>
            </a:pPr>
            <a:endParaRPr kumimoji="0" lang="en-US" sz="2400" b="0" i="0" u="none" strike="noStrike" kern="0" cap="none" spc="0" normalizeH="0" noProof="0" dirty="0" smtClean="0">
              <a:ln>
                <a:noFill/>
              </a:ln>
              <a:solidFill>
                <a:srgbClr val="FFCC00"/>
              </a:solidFill>
              <a:effectLst/>
              <a:uLnTx/>
              <a:uFillTx/>
              <a:latin typeface="+mn-lt"/>
              <a:ea typeface="+mn-ea"/>
              <a:cs typeface="+mn-cs"/>
            </a:endParaRPr>
          </a:p>
          <a:p>
            <a:pPr marL="609600" lvl="0" indent="-609600">
              <a:spcBef>
                <a:spcPct val="20000"/>
              </a:spcBef>
              <a:buFont typeface="+mj-lt"/>
              <a:buAutoNum type="arabicPeriod"/>
            </a:pPr>
            <a:endParaRPr lang="en-US" sz="2400" kern="0" baseline="0" dirty="0" smtClean="0">
              <a:solidFill>
                <a:srgbClr val="FFCC00"/>
              </a:solidFill>
              <a:latin typeface="+mn-lt"/>
            </a:endParaRPr>
          </a:p>
          <a:p>
            <a:pPr marL="609600" lvl="0" indent="-609600">
              <a:spcBef>
                <a:spcPct val="20000"/>
              </a:spcBef>
              <a:buFont typeface="+mj-lt"/>
              <a:buAutoNum type="arabicPeriod"/>
            </a:pPr>
            <a:endParaRPr kumimoji="0" lang="en-US" sz="2400" b="0" i="0" u="none" strike="noStrike" kern="0" cap="none" spc="0" normalizeH="0" noProof="0" dirty="0" smtClean="0">
              <a:ln>
                <a:noFill/>
              </a:ln>
              <a:solidFill>
                <a:srgbClr val="FFCC00"/>
              </a:solidFill>
              <a:effectLst/>
              <a:uLnTx/>
              <a:uFillTx/>
              <a:latin typeface="+mn-lt"/>
              <a:ea typeface="+mn-ea"/>
              <a:cs typeface="+mn-cs"/>
            </a:endParaRPr>
          </a:p>
          <a:p>
            <a:pPr marL="609600" lvl="0" indent="-609600">
              <a:spcBef>
                <a:spcPct val="20000"/>
              </a:spcBef>
              <a:buFont typeface="+mj-lt"/>
              <a:buAutoNum type="arabicPeriod"/>
            </a:pPr>
            <a:r>
              <a:rPr kumimoji="0" lang="en-US" sz="2400" b="0" i="0" u="none" strike="noStrike" kern="0" cap="none" spc="0" normalizeH="0" noProof="0" dirty="0" smtClean="0">
                <a:ln>
                  <a:noFill/>
                </a:ln>
                <a:solidFill>
                  <a:srgbClr val="FFCC00"/>
                </a:solidFill>
                <a:effectLst/>
                <a:uLnTx/>
                <a:uFillTx/>
                <a:latin typeface="+mn-lt"/>
                <a:ea typeface="+mn-ea"/>
                <a:cs typeface="+mn-cs"/>
              </a:rPr>
              <a:t>Soft </a:t>
            </a:r>
            <a:r>
              <a:rPr kumimoji="0" lang="en-US" sz="2400" b="0" i="0" u="none" strike="noStrike" kern="0" cap="none" spc="0" normalizeH="0" noProof="0" dirty="0" err="1" smtClean="0">
                <a:ln>
                  <a:noFill/>
                </a:ln>
                <a:solidFill>
                  <a:srgbClr val="FFCC00"/>
                </a:solidFill>
                <a:effectLst/>
                <a:uLnTx/>
                <a:uFillTx/>
                <a:latin typeface="+mn-lt"/>
                <a:ea typeface="+mn-ea"/>
                <a:cs typeface="+mn-cs"/>
              </a:rPr>
              <a:t>thresholding</a:t>
            </a:r>
            <a:r>
              <a:rPr kumimoji="0" lang="en-US" sz="2400" b="0" i="0" u="none" strike="noStrike" kern="0" cap="none" spc="0" normalizeH="0" noProof="0" dirty="0" smtClean="0">
                <a:ln>
                  <a:noFill/>
                </a:ln>
                <a:solidFill>
                  <a:srgbClr val="FFCC00"/>
                </a:solidFill>
                <a:effectLst/>
                <a:uLnTx/>
                <a:uFillTx/>
                <a:latin typeface="+mn-lt"/>
                <a:ea typeface="+mn-ea"/>
                <a:cs typeface="+mn-cs"/>
              </a:rPr>
              <a:t> assigning points to sets</a:t>
            </a:r>
          </a:p>
          <a:p>
            <a:pPr marL="609600" lvl="0" indent="-609600">
              <a:spcBef>
                <a:spcPct val="20000"/>
              </a:spcBef>
              <a:buFont typeface="+mj-lt"/>
              <a:buAutoNum type="arabicPeriod"/>
            </a:pPr>
            <a:r>
              <a:rPr lang="en-US" sz="2400" kern="0" baseline="0" dirty="0" smtClean="0">
                <a:solidFill>
                  <a:srgbClr val="FFCC00"/>
                </a:solidFill>
                <a:latin typeface="+mn-lt"/>
              </a:rPr>
              <a:t>Adding</a:t>
            </a:r>
            <a:r>
              <a:rPr lang="en-US" sz="2400" kern="0" dirty="0" smtClean="0">
                <a:solidFill>
                  <a:srgbClr val="FFCC00"/>
                </a:solidFill>
                <a:latin typeface="+mn-lt"/>
              </a:rPr>
              <a:t> local information and/or rules</a:t>
            </a:r>
            <a:endParaRPr kumimoji="0" lang="en-US" sz="2400" b="0" i="0" u="none" strike="noStrike" kern="0" cap="none" spc="0" normalizeH="0" baseline="0" noProof="0" dirty="0" smtClean="0">
              <a:ln>
                <a:noFill/>
              </a:ln>
              <a:solidFill>
                <a:srgbClr val="FFCC00"/>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1900" b="0" i="0" u="none" strike="noStrike" kern="0" cap="none" spc="0" normalizeH="0" baseline="0" noProof="0" dirty="0" smtClean="0">
              <a:ln>
                <a:noFill/>
              </a:ln>
              <a:solidFill>
                <a:srgbClr val="FFCC00"/>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Tx/>
              <a:buChar char="•"/>
              <a:tabLst/>
              <a:defRPr/>
            </a:pPr>
            <a:endParaRPr kumimoji="0" lang="es-ES" sz="19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Text Box 5"/>
          <p:cNvSpPr txBox="1">
            <a:spLocks noChangeArrowheads="1"/>
          </p:cNvSpPr>
          <p:nvPr/>
        </p:nvSpPr>
        <p:spPr bwMode="auto">
          <a:xfrm>
            <a:off x="381000" y="571480"/>
            <a:ext cx="3751925"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Fuzzy </a:t>
            </a:r>
            <a:r>
              <a:rPr lang="en-GB" sz="3200" dirty="0" err="1" smtClean="0">
                <a:solidFill>
                  <a:srgbClr val="FFCC00"/>
                </a:solidFill>
                <a:effectLst>
                  <a:outerShdw blurRad="38100" dist="38100" dir="2700000" algn="tl">
                    <a:srgbClr val="000000"/>
                  </a:outerShdw>
                </a:effectLst>
              </a:rPr>
              <a:t>Thresholding</a:t>
            </a:r>
            <a:endParaRPr lang="en-GB" sz="2400" dirty="0">
              <a:solidFill>
                <a:srgbClr val="FFCC00"/>
              </a:solidFill>
            </a:endParaRPr>
          </a:p>
        </p:txBody>
      </p:sp>
      <p:sp>
        <p:nvSpPr>
          <p:cNvPr id="12" name="11 CuadroTexto"/>
          <p:cNvSpPr txBox="1"/>
          <p:nvPr/>
        </p:nvSpPr>
        <p:spPr>
          <a:xfrm>
            <a:off x="5857884" y="785794"/>
            <a:ext cx="2294218" cy="338554"/>
          </a:xfrm>
          <a:prstGeom prst="rect">
            <a:avLst/>
          </a:prstGeom>
          <a:noFill/>
        </p:spPr>
        <p:txBody>
          <a:bodyPr wrap="none" rtlCol="0">
            <a:spAutoFit/>
          </a:bodyPr>
          <a:lstStyle/>
          <a:p>
            <a:r>
              <a:rPr lang="es-ES" sz="1600" dirty="0" smtClean="0">
                <a:solidFill>
                  <a:srgbClr val="92D050"/>
                </a:solidFill>
              </a:rPr>
              <a:t>[Aja-</a:t>
            </a:r>
            <a:r>
              <a:rPr lang="es-ES" sz="1600" dirty="0" err="1" smtClean="0">
                <a:solidFill>
                  <a:srgbClr val="92D050"/>
                </a:solidFill>
              </a:rPr>
              <a:t>Fernandez</a:t>
            </a:r>
            <a:r>
              <a:rPr lang="es-ES" sz="1600" dirty="0" smtClean="0">
                <a:solidFill>
                  <a:srgbClr val="92D050"/>
                </a:solidFill>
              </a:rPr>
              <a:t> (2010)]</a:t>
            </a:r>
            <a:endParaRPr lang="es-ES" sz="1600" dirty="0">
              <a:solidFill>
                <a:srgbClr val="92D050"/>
              </a:solidFill>
            </a:endParaRPr>
          </a:p>
        </p:txBody>
      </p:sp>
      <p:pic>
        <p:nvPicPr>
          <p:cNvPr id="13" name="12 Imagen" descr="histo_gauss.eps"/>
          <p:cNvPicPr>
            <a:picLocks noChangeAspect="1"/>
          </p:cNvPicPr>
          <p:nvPr/>
        </p:nvPicPr>
        <p:blipFill>
          <a:blip r:embed="rId3"/>
          <a:stretch>
            <a:fillRect/>
          </a:stretch>
        </p:blipFill>
        <p:spPr>
          <a:xfrm>
            <a:off x="785786" y="2571744"/>
            <a:ext cx="2643206" cy="2055800"/>
          </a:xfrm>
          <a:prstGeom prst="rect">
            <a:avLst/>
          </a:prstGeom>
        </p:spPr>
      </p:pic>
      <p:pic>
        <p:nvPicPr>
          <p:cNvPr id="15" name="14 Imagen" descr="fuzzy_triag.eps"/>
          <p:cNvPicPr>
            <a:picLocks noChangeAspect="1"/>
          </p:cNvPicPr>
          <p:nvPr/>
        </p:nvPicPr>
        <p:blipFill>
          <a:blip r:embed="rId4"/>
          <a:stretch>
            <a:fillRect/>
          </a:stretch>
        </p:blipFill>
        <p:spPr>
          <a:xfrm>
            <a:off x="5000628" y="2571744"/>
            <a:ext cx="2714644" cy="2143140"/>
          </a:xfrm>
          <a:prstGeom prst="rect">
            <a:avLst/>
          </a:prstGeom>
        </p:spPr>
      </p:pic>
      <p:sp>
        <p:nvSpPr>
          <p:cNvPr id="16" name="15 Flecha derecha"/>
          <p:cNvSpPr/>
          <p:nvPr/>
        </p:nvSpPr>
        <p:spPr>
          <a:xfrm>
            <a:off x="3643306" y="3357562"/>
            <a:ext cx="100013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71</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00042"/>
            <a:ext cx="5671745"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Homework: More examples (I)</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2" y="1214422"/>
            <a:ext cx="8247091" cy="5429288"/>
          </a:xfrm>
          <a:noFill/>
        </p:spPr>
        <p:txBody>
          <a:bodyPr/>
          <a:lstStyle/>
          <a:p>
            <a:pPr marL="271463" indent="-271463" eaLnBrk="1" hangingPunct="1"/>
            <a:r>
              <a:rPr lang="vi-VN" sz="2200" dirty="0" smtClean="0">
                <a:solidFill>
                  <a:srgbClr val="FFCC00"/>
                </a:solidFill>
              </a:rPr>
              <a:t>Image registration: Fuzzy regularisation of deformation fields in image registration</a:t>
            </a:r>
            <a:r>
              <a:rPr lang="es-ES" sz="2200" dirty="0" smtClean="0">
                <a:solidFill>
                  <a:srgbClr val="FFCC00"/>
                </a:solidFill>
              </a:rPr>
              <a:t> </a:t>
            </a:r>
            <a:r>
              <a:rPr lang="es-ES" sz="2000" dirty="0" smtClean="0">
                <a:solidFill>
                  <a:srgbClr val="92D050"/>
                </a:solidFill>
              </a:rPr>
              <a:t>[</a:t>
            </a:r>
            <a:r>
              <a:rPr lang="vi-VN" sz="2000" dirty="0" smtClean="0">
                <a:solidFill>
                  <a:srgbClr val="92D050"/>
                </a:solidFill>
              </a:rPr>
              <a:t>Trist</a:t>
            </a:r>
            <a:r>
              <a:rPr lang="es-ES" sz="2000" dirty="0" smtClean="0">
                <a:solidFill>
                  <a:srgbClr val="92D050"/>
                </a:solidFill>
              </a:rPr>
              <a:t>a</a:t>
            </a:r>
            <a:r>
              <a:rPr lang="vi-VN" sz="2000" dirty="0" smtClean="0">
                <a:solidFill>
                  <a:srgbClr val="92D050"/>
                </a:solidFill>
              </a:rPr>
              <a:t>n-Vega (2008)</a:t>
            </a:r>
            <a:r>
              <a:rPr lang="es-ES" sz="2000" dirty="0" smtClean="0">
                <a:solidFill>
                  <a:srgbClr val="92D050"/>
                </a:solidFill>
              </a:rPr>
              <a:t>]</a:t>
            </a:r>
            <a:r>
              <a:rPr lang="vi-VN" sz="2200" dirty="0" smtClean="0">
                <a:solidFill>
                  <a:srgbClr val="FFCC00"/>
                </a:solidFill>
              </a:rPr>
              <a:t>.</a:t>
            </a:r>
          </a:p>
          <a:p>
            <a:pPr marL="271463" indent="-271463" eaLnBrk="1" hangingPunct="1"/>
            <a:r>
              <a:rPr lang="vi-VN" sz="2200" dirty="0" smtClean="0">
                <a:solidFill>
                  <a:srgbClr val="FFCC00"/>
                </a:solidFill>
              </a:rPr>
              <a:t>Surgery Simulation: collision handling. A 3-D Collision Handling Algorithm for</a:t>
            </a:r>
            <a:r>
              <a:rPr lang="es-ES" sz="2200" dirty="0" smtClean="0">
                <a:solidFill>
                  <a:srgbClr val="FFCC00"/>
                </a:solidFill>
              </a:rPr>
              <a:t> </a:t>
            </a:r>
            <a:r>
              <a:rPr lang="vi-VN" sz="2200" dirty="0" smtClean="0">
                <a:solidFill>
                  <a:srgbClr val="FFCC00"/>
                </a:solidFill>
              </a:rPr>
              <a:t>Surgery Simulation Based on Feedback Fuzzy Logic </a:t>
            </a:r>
            <a:r>
              <a:rPr lang="es-ES" sz="2000" dirty="0" smtClean="0">
                <a:solidFill>
                  <a:srgbClr val="92D050"/>
                </a:solidFill>
              </a:rPr>
              <a:t>[</a:t>
            </a:r>
            <a:r>
              <a:rPr lang="vi-VN" sz="2000" dirty="0" smtClean="0">
                <a:solidFill>
                  <a:srgbClr val="92D050"/>
                </a:solidFill>
              </a:rPr>
              <a:t>Garcia-Perez et al. (2009)</a:t>
            </a:r>
            <a:r>
              <a:rPr lang="es-ES" sz="2000" dirty="0" smtClean="0">
                <a:solidFill>
                  <a:srgbClr val="92D050"/>
                </a:solidFill>
              </a:rPr>
              <a:t>]</a:t>
            </a:r>
            <a:r>
              <a:rPr lang="vi-VN" sz="2200" dirty="0" smtClean="0">
                <a:solidFill>
                  <a:srgbClr val="FFCC00"/>
                </a:solidFill>
              </a:rPr>
              <a:t>.</a:t>
            </a:r>
            <a:endParaRPr lang="es-ES" sz="2200" dirty="0" smtClean="0">
              <a:solidFill>
                <a:srgbClr val="FFCC00"/>
              </a:solidFill>
            </a:endParaRPr>
          </a:p>
          <a:p>
            <a:pPr marL="271463" indent="-271463" eaLnBrk="1" hangingPunct="1"/>
            <a:r>
              <a:rPr lang="vi-VN" sz="2200" dirty="0" smtClean="0">
                <a:solidFill>
                  <a:srgbClr val="FFCC00"/>
                </a:solidFill>
              </a:rPr>
              <a:t>Van der Weken: Image quality assessment using fu</a:t>
            </a:r>
            <a:r>
              <a:rPr lang="es-ES" sz="2200" dirty="0" err="1" smtClean="0">
                <a:solidFill>
                  <a:srgbClr val="FFCC00"/>
                </a:solidFill>
              </a:rPr>
              <a:t>zz</a:t>
            </a:r>
            <a:r>
              <a:rPr lang="vi-VN" sz="2200" dirty="0" smtClean="0">
                <a:solidFill>
                  <a:srgbClr val="FFCC00"/>
                </a:solidFill>
              </a:rPr>
              <a:t>y similarity measures </a:t>
            </a:r>
            <a:r>
              <a:rPr lang="es-ES" sz="2000" dirty="0" smtClean="0">
                <a:solidFill>
                  <a:srgbClr val="92D050"/>
                </a:solidFill>
              </a:rPr>
              <a:t>[</a:t>
            </a:r>
            <a:r>
              <a:rPr lang="vi-VN" sz="2000" dirty="0" smtClean="0">
                <a:solidFill>
                  <a:srgbClr val="92D050"/>
                </a:solidFill>
              </a:rPr>
              <a:t>Weken</a:t>
            </a:r>
            <a:r>
              <a:rPr lang="es-ES" sz="2000" dirty="0" smtClean="0">
                <a:solidFill>
                  <a:srgbClr val="92D050"/>
                </a:solidFill>
              </a:rPr>
              <a:t> </a:t>
            </a:r>
            <a:r>
              <a:rPr lang="vi-VN" sz="2000" dirty="0" smtClean="0">
                <a:solidFill>
                  <a:srgbClr val="92D050"/>
                </a:solidFill>
              </a:rPr>
              <a:t>et al. (2007, 2004)</a:t>
            </a:r>
            <a:r>
              <a:rPr lang="es-ES" sz="2000" dirty="0" smtClean="0">
                <a:solidFill>
                  <a:srgbClr val="92D050"/>
                </a:solidFill>
              </a:rPr>
              <a:t>]</a:t>
            </a:r>
            <a:r>
              <a:rPr lang="vi-VN" sz="2200" dirty="0" smtClean="0">
                <a:solidFill>
                  <a:srgbClr val="FFCC00"/>
                </a:solidFill>
              </a:rPr>
              <a:t>.</a:t>
            </a:r>
          </a:p>
          <a:p>
            <a:pPr marL="271463" indent="-271463" eaLnBrk="1" hangingPunct="1"/>
            <a:r>
              <a:rPr lang="vi-VN" sz="2200" dirty="0" smtClean="0">
                <a:solidFill>
                  <a:srgbClr val="FFCC00"/>
                </a:solidFill>
              </a:rPr>
              <a:t>Russo and Ramponi: Nonlinear fuzzy operators for image processing </a:t>
            </a:r>
            <a:r>
              <a:rPr lang="es-ES" sz="2000" dirty="0" smtClean="0">
                <a:solidFill>
                  <a:srgbClr val="92D050"/>
                </a:solidFill>
              </a:rPr>
              <a:t>[</a:t>
            </a:r>
            <a:r>
              <a:rPr lang="vi-VN" sz="2000" dirty="0" smtClean="0">
                <a:solidFill>
                  <a:srgbClr val="92D050"/>
                </a:solidFill>
              </a:rPr>
              <a:t>Russo and</a:t>
            </a:r>
            <a:r>
              <a:rPr lang="es-ES" sz="2000" dirty="0" smtClean="0">
                <a:solidFill>
                  <a:srgbClr val="92D050"/>
                </a:solidFill>
              </a:rPr>
              <a:t> </a:t>
            </a:r>
            <a:r>
              <a:rPr lang="vi-VN" sz="2000" dirty="0" smtClean="0">
                <a:solidFill>
                  <a:srgbClr val="92D050"/>
                </a:solidFill>
              </a:rPr>
              <a:t>Ramponi (1994)</a:t>
            </a:r>
            <a:r>
              <a:rPr lang="es-ES" sz="2000" dirty="0" smtClean="0">
                <a:solidFill>
                  <a:srgbClr val="92D050"/>
                </a:solidFill>
              </a:rPr>
              <a:t>]</a:t>
            </a:r>
            <a:endParaRPr lang="vi-VN" sz="2200" dirty="0" smtClean="0">
              <a:solidFill>
                <a:srgbClr val="92D050"/>
              </a:solidFill>
            </a:endParaRPr>
          </a:p>
          <a:p>
            <a:pPr marL="271463" indent="-271463" eaLnBrk="1" hangingPunct="1"/>
            <a:r>
              <a:rPr lang="vi-VN" sz="2200" dirty="0" smtClean="0">
                <a:solidFill>
                  <a:srgbClr val="FFCC00"/>
                </a:solidFill>
              </a:rPr>
              <a:t>Medical Diagnosis: Measurement and valuation of a fuzzy mathematical model for</a:t>
            </a:r>
            <a:r>
              <a:rPr lang="es-ES" sz="2200" dirty="0" smtClean="0">
                <a:solidFill>
                  <a:srgbClr val="FFCC00"/>
                </a:solidFill>
              </a:rPr>
              <a:t> </a:t>
            </a:r>
            <a:r>
              <a:rPr lang="vi-VN" sz="2200" dirty="0" smtClean="0">
                <a:solidFill>
                  <a:srgbClr val="FFCC00"/>
                </a:solidFill>
              </a:rPr>
              <a:t>medical diagnosis </a:t>
            </a:r>
            <a:r>
              <a:rPr lang="es-ES" sz="2000" dirty="0" smtClean="0">
                <a:solidFill>
                  <a:srgbClr val="92D050"/>
                </a:solidFill>
              </a:rPr>
              <a:t>[</a:t>
            </a:r>
            <a:r>
              <a:rPr lang="vi-VN" sz="2000" dirty="0" smtClean="0">
                <a:solidFill>
                  <a:srgbClr val="92D050"/>
                </a:solidFill>
              </a:rPr>
              <a:t>Esogbue and Elder (1983)</a:t>
            </a:r>
            <a:r>
              <a:rPr lang="es-ES" sz="2000" dirty="0" smtClean="0">
                <a:solidFill>
                  <a:srgbClr val="92D050"/>
                </a:solidFill>
              </a:rPr>
              <a:t>]</a:t>
            </a:r>
            <a:r>
              <a:rPr lang="vi-VN" sz="2200" dirty="0" smtClean="0">
                <a:solidFill>
                  <a:srgbClr val="FFCC00"/>
                </a:solidFill>
              </a:rPr>
              <a:t>, A weighted fuzzy reasoning algorithm</a:t>
            </a:r>
            <a:r>
              <a:rPr lang="es-ES" sz="2200" dirty="0" smtClean="0">
                <a:solidFill>
                  <a:srgbClr val="FFCC00"/>
                </a:solidFill>
              </a:rPr>
              <a:t> </a:t>
            </a:r>
            <a:r>
              <a:rPr lang="vi-VN" sz="2200" dirty="0" smtClean="0">
                <a:solidFill>
                  <a:srgbClr val="FFCC00"/>
                </a:solidFill>
              </a:rPr>
              <a:t>for medical diagnosis </a:t>
            </a:r>
            <a:r>
              <a:rPr lang="es-ES" sz="2000" dirty="0" smtClean="0">
                <a:solidFill>
                  <a:srgbClr val="92D050"/>
                </a:solidFill>
              </a:rPr>
              <a:t>[</a:t>
            </a:r>
            <a:r>
              <a:rPr lang="vi-VN" sz="2000" dirty="0" smtClean="0">
                <a:solidFill>
                  <a:srgbClr val="92D050"/>
                </a:solidFill>
              </a:rPr>
              <a:t>Chen (1994)</a:t>
            </a:r>
            <a:r>
              <a:rPr lang="es-ES" sz="2000" dirty="0" smtClean="0">
                <a:solidFill>
                  <a:srgbClr val="92D050"/>
                </a:solidFill>
              </a:rPr>
              <a:t>]</a:t>
            </a:r>
            <a:r>
              <a:rPr lang="vi-VN" sz="2200" dirty="0" smtClean="0">
                <a:solidFill>
                  <a:srgbClr val="FFCC00"/>
                </a:solidFill>
              </a:rPr>
              <a:t>, A fuzzy clustering based segmentation system as</a:t>
            </a:r>
            <a:r>
              <a:rPr lang="es-ES" sz="2200" dirty="0" smtClean="0">
                <a:solidFill>
                  <a:srgbClr val="FFCC00"/>
                </a:solidFill>
              </a:rPr>
              <a:t> </a:t>
            </a:r>
            <a:r>
              <a:rPr lang="vi-VN" sz="2200" dirty="0" smtClean="0">
                <a:solidFill>
                  <a:srgbClr val="FFCC00"/>
                </a:solidFill>
              </a:rPr>
              <a:t>support to diagnosis in medical imaging </a:t>
            </a:r>
            <a:r>
              <a:rPr lang="es-ES" sz="2000" dirty="0" smtClean="0">
                <a:solidFill>
                  <a:srgbClr val="92D050"/>
                </a:solidFill>
              </a:rPr>
              <a:t>[</a:t>
            </a:r>
            <a:r>
              <a:rPr lang="vi-VN" sz="2000" dirty="0" smtClean="0">
                <a:solidFill>
                  <a:srgbClr val="92D050"/>
                </a:solidFill>
              </a:rPr>
              <a:t>Masulli and Schenone (1999)</a:t>
            </a:r>
            <a:r>
              <a:rPr lang="es-ES" sz="2000" dirty="0" smtClean="0">
                <a:solidFill>
                  <a:srgbClr val="92D050"/>
                </a:solidFill>
              </a:rPr>
              <a:t>]</a:t>
            </a:r>
            <a:r>
              <a:rPr lang="vi-VN" sz="2200" dirty="0" smtClean="0">
                <a:solidFill>
                  <a:srgbClr val="FFCC00"/>
                </a:solidFill>
              </a:rPr>
              <a:t>.</a:t>
            </a:r>
          </a:p>
          <a:p>
            <a:pPr marL="271463" indent="-271463" eaLnBrk="1" hangingPunct="1"/>
            <a:endParaRPr lang="vi-VN" sz="2200" dirty="0" smtClean="0">
              <a:solidFill>
                <a:srgbClr val="FFCC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72</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00042"/>
            <a:ext cx="5785558"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Homework: More examples (II)</a:t>
            </a:r>
            <a:endParaRPr lang="en-GB" sz="2400" dirty="0">
              <a:solidFill>
                <a:srgbClr val="FFCC00"/>
              </a:solidFill>
            </a:endParaRPr>
          </a:p>
        </p:txBody>
      </p:sp>
      <p:sp>
        <p:nvSpPr>
          <p:cNvPr id="6151" name="Rectangle 33"/>
          <p:cNvSpPr>
            <a:spLocks noGrp="1" noChangeArrowheads="1"/>
          </p:cNvSpPr>
          <p:nvPr>
            <p:ph type="body" sz="half" idx="1"/>
          </p:nvPr>
        </p:nvSpPr>
        <p:spPr>
          <a:xfrm>
            <a:off x="468312" y="1571612"/>
            <a:ext cx="8247091" cy="3714763"/>
          </a:xfrm>
          <a:noFill/>
        </p:spPr>
        <p:txBody>
          <a:bodyPr/>
          <a:lstStyle/>
          <a:p>
            <a:pPr marL="271463" indent="-271463" eaLnBrk="1" hangingPunct="1"/>
            <a:r>
              <a:rPr lang="vi-VN" sz="2200" dirty="0" smtClean="0">
                <a:solidFill>
                  <a:srgbClr val="FFCC00"/>
                </a:solidFill>
              </a:rPr>
              <a:t>Volume quantification by fuzzy logic modelling in freehand ultrasound imaging </a:t>
            </a:r>
            <a:r>
              <a:rPr lang="es-ES" sz="2000" dirty="0" smtClean="0">
                <a:solidFill>
                  <a:srgbClr val="92D050"/>
                </a:solidFill>
              </a:rPr>
              <a:t>[</a:t>
            </a:r>
            <a:r>
              <a:rPr lang="vi-VN" sz="2000" dirty="0" smtClean="0">
                <a:solidFill>
                  <a:srgbClr val="92D050"/>
                </a:solidFill>
              </a:rPr>
              <a:t>Betrouni et al. (2009)</a:t>
            </a:r>
            <a:r>
              <a:rPr lang="es-ES" sz="2000" dirty="0" smtClean="0">
                <a:solidFill>
                  <a:srgbClr val="92D050"/>
                </a:solidFill>
              </a:rPr>
              <a:t>]</a:t>
            </a:r>
            <a:r>
              <a:rPr lang="vi-VN" sz="2200" dirty="0" smtClean="0">
                <a:solidFill>
                  <a:srgbClr val="FFCC00"/>
                </a:solidFill>
              </a:rPr>
              <a:t>.</a:t>
            </a:r>
          </a:p>
          <a:p>
            <a:pPr marL="271463" indent="-271463" eaLnBrk="1" hangingPunct="1"/>
            <a:r>
              <a:rPr lang="vi-VN" sz="2200" dirty="0" smtClean="0">
                <a:solidFill>
                  <a:srgbClr val="FFCC00"/>
                </a:solidFill>
              </a:rPr>
              <a:t>Fuzzy adaptive median filter </a:t>
            </a:r>
            <a:r>
              <a:rPr lang="es-ES" sz="2000" dirty="0" smtClean="0">
                <a:solidFill>
                  <a:srgbClr val="92D050"/>
                </a:solidFill>
              </a:rPr>
              <a:t>[</a:t>
            </a:r>
            <a:r>
              <a:rPr lang="vi-VN" sz="2000" dirty="0" smtClean="0">
                <a:solidFill>
                  <a:srgbClr val="92D050"/>
                </a:solidFill>
              </a:rPr>
              <a:t>Toprak and Guler (2006)</a:t>
            </a:r>
            <a:r>
              <a:rPr lang="es-ES" sz="2000" dirty="0" smtClean="0">
                <a:solidFill>
                  <a:srgbClr val="92D050"/>
                </a:solidFill>
              </a:rPr>
              <a:t>]</a:t>
            </a:r>
            <a:r>
              <a:rPr lang="vi-VN" sz="2000" dirty="0" smtClean="0">
                <a:solidFill>
                  <a:srgbClr val="92D050"/>
                </a:solidFill>
              </a:rPr>
              <a:t>; </a:t>
            </a:r>
            <a:r>
              <a:rPr lang="es-ES" sz="2000" dirty="0" smtClean="0">
                <a:solidFill>
                  <a:srgbClr val="92D050"/>
                </a:solidFill>
              </a:rPr>
              <a:t>[</a:t>
            </a:r>
            <a:r>
              <a:rPr lang="vi-VN" sz="2000" dirty="0" smtClean="0">
                <a:solidFill>
                  <a:srgbClr val="92D050"/>
                </a:solidFill>
              </a:rPr>
              <a:t>Zhou et al. (2008)</a:t>
            </a:r>
            <a:r>
              <a:rPr lang="es-ES" sz="2000" dirty="0" smtClean="0">
                <a:solidFill>
                  <a:srgbClr val="92D050"/>
                </a:solidFill>
              </a:rPr>
              <a:t>]</a:t>
            </a:r>
            <a:endParaRPr lang="vi-VN" sz="2200" dirty="0" smtClean="0">
              <a:solidFill>
                <a:srgbClr val="92D050"/>
              </a:solidFill>
            </a:endParaRPr>
          </a:p>
          <a:p>
            <a:pPr marL="271463" indent="-271463" eaLnBrk="1" hangingPunct="1"/>
            <a:r>
              <a:rPr lang="vi-VN" sz="2200" dirty="0" smtClean="0">
                <a:solidFill>
                  <a:srgbClr val="FFCC00"/>
                </a:solidFill>
              </a:rPr>
              <a:t>Weighted fuzzy mean filters for image processing </a:t>
            </a:r>
            <a:r>
              <a:rPr lang="es-ES" sz="2000" dirty="0" smtClean="0">
                <a:solidFill>
                  <a:srgbClr val="92D050"/>
                </a:solidFill>
              </a:rPr>
              <a:t>[</a:t>
            </a:r>
            <a:r>
              <a:rPr lang="vi-VN" sz="2000" dirty="0" smtClean="0">
                <a:solidFill>
                  <a:srgbClr val="92D050"/>
                </a:solidFill>
              </a:rPr>
              <a:t>Lee et al. (1997)</a:t>
            </a:r>
            <a:r>
              <a:rPr lang="es-ES" sz="2000" dirty="0" smtClean="0">
                <a:solidFill>
                  <a:srgbClr val="92D050"/>
                </a:solidFill>
              </a:rPr>
              <a:t>]</a:t>
            </a:r>
            <a:endParaRPr lang="vi-VN" sz="2200" dirty="0" smtClean="0">
              <a:solidFill>
                <a:srgbClr val="92D050"/>
              </a:solidFill>
            </a:endParaRPr>
          </a:p>
          <a:p>
            <a:pPr marL="271463" indent="-271463" eaLnBrk="1" hangingPunct="1"/>
            <a:r>
              <a:rPr lang="vi-VN" sz="2200" dirty="0" smtClean="0">
                <a:solidFill>
                  <a:srgbClr val="FFCC00"/>
                </a:solidFill>
              </a:rPr>
              <a:t>MRI segmentation: A non-local fuzzy segmentation method: Application to brain</a:t>
            </a:r>
            <a:r>
              <a:rPr lang="es-ES" sz="2200" dirty="0" smtClean="0">
                <a:solidFill>
                  <a:srgbClr val="FFCC00"/>
                </a:solidFill>
              </a:rPr>
              <a:t> </a:t>
            </a:r>
            <a:r>
              <a:rPr lang="vi-VN" sz="2200" dirty="0" smtClean="0">
                <a:solidFill>
                  <a:srgbClr val="FFCC00"/>
                </a:solidFill>
              </a:rPr>
              <a:t>MRI </a:t>
            </a:r>
            <a:r>
              <a:rPr lang="es-ES" sz="2000" dirty="0" smtClean="0">
                <a:solidFill>
                  <a:srgbClr val="92D050"/>
                </a:solidFill>
              </a:rPr>
              <a:t>[</a:t>
            </a:r>
            <a:r>
              <a:rPr lang="vi-VN" sz="2000" dirty="0" smtClean="0">
                <a:solidFill>
                  <a:srgbClr val="92D050"/>
                </a:solidFill>
              </a:rPr>
              <a:t>Caldairou et al. (2011)</a:t>
            </a:r>
            <a:r>
              <a:rPr lang="es-ES" sz="2000" dirty="0" smtClean="0">
                <a:solidFill>
                  <a:srgbClr val="92D050"/>
                </a:solidFill>
              </a:rPr>
              <a:t>]</a:t>
            </a:r>
            <a:r>
              <a:rPr lang="vi-VN" sz="2200" dirty="0" smtClean="0">
                <a:solidFill>
                  <a:srgbClr val="FFCC00"/>
                </a:solidFill>
              </a:rPr>
              <a:t>.</a:t>
            </a:r>
          </a:p>
          <a:p>
            <a:pPr marL="271463" indent="-271463" eaLnBrk="1" hangingPunct="1"/>
            <a:endParaRPr lang="vi-VN" sz="2200" dirty="0" smtClean="0">
              <a:solidFill>
                <a:srgbClr val="FFCC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56dali.jpg"/>
          <p:cNvPicPr>
            <a:picLocks noChangeAspect="1"/>
          </p:cNvPicPr>
          <p:nvPr/>
        </p:nvPicPr>
        <p:blipFill>
          <a:blip r:embed="rId2"/>
          <a:stretch>
            <a:fillRect/>
          </a:stretch>
        </p:blipFill>
        <p:spPr>
          <a:xfrm>
            <a:off x="500034" y="428604"/>
            <a:ext cx="8143932" cy="4501431"/>
          </a:xfrm>
          <a:prstGeom prst="rect">
            <a:avLst/>
          </a:prstGeom>
        </p:spPr>
      </p:pic>
      <p:sp>
        <p:nvSpPr>
          <p:cNvPr id="7" name="6 CuadroTexto"/>
          <p:cNvSpPr txBox="1"/>
          <p:nvPr/>
        </p:nvSpPr>
        <p:spPr>
          <a:xfrm>
            <a:off x="2643174" y="5357826"/>
            <a:ext cx="4469493" cy="1107996"/>
          </a:xfrm>
          <a:prstGeom prst="rect">
            <a:avLst/>
          </a:prstGeom>
          <a:noFill/>
        </p:spPr>
        <p:txBody>
          <a:bodyPr wrap="none" rtlCol="0">
            <a:spAutoFit/>
          </a:bodyPr>
          <a:lstStyle/>
          <a:p>
            <a:r>
              <a:rPr lang="es-ES" sz="6600" dirty="0" err="1" smtClean="0"/>
              <a:t>Questions</a:t>
            </a:r>
            <a:r>
              <a:rPr lang="es-ES" sz="6600" dirty="0" smtClean="0"/>
              <a:t>?</a:t>
            </a:r>
            <a:endParaRPr lang="es-ES" sz="66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
          <p:cNvSpPr>
            <a:spLocks noChangeArrowheads="1"/>
          </p:cNvSpPr>
          <p:nvPr/>
        </p:nvSpPr>
        <p:spPr bwMode="auto">
          <a:xfrm>
            <a:off x="250825" y="0"/>
            <a:ext cx="792163" cy="3313113"/>
          </a:xfrm>
          <a:prstGeom prst="rect">
            <a:avLst/>
          </a:prstGeom>
          <a:solidFill>
            <a:schemeClr val="bg1"/>
          </a:solidFill>
          <a:ln w="9525">
            <a:noFill/>
            <a:miter lim="800000"/>
            <a:headEnd/>
            <a:tailEnd/>
          </a:ln>
        </p:spPr>
        <p:txBody>
          <a:bodyPr wrap="none" anchor="ctr"/>
          <a:lstStyle/>
          <a:p>
            <a:endParaRPr lang="es-ES"/>
          </a:p>
        </p:txBody>
      </p:sp>
      <p:sp>
        <p:nvSpPr>
          <p:cNvPr id="2057" name="Rectangle 9"/>
          <p:cNvSpPr>
            <a:spLocks noChangeArrowheads="1"/>
          </p:cNvSpPr>
          <p:nvPr/>
        </p:nvSpPr>
        <p:spPr bwMode="auto">
          <a:xfrm>
            <a:off x="250825" y="3141663"/>
            <a:ext cx="792163" cy="2016125"/>
          </a:xfrm>
          <a:prstGeom prst="rect">
            <a:avLst/>
          </a:prstGeom>
          <a:gradFill rotWithShape="1">
            <a:gsLst>
              <a:gs pos="0">
                <a:schemeClr val="bg1"/>
              </a:gs>
              <a:gs pos="100000">
                <a:schemeClr val="bg1">
                  <a:gamma/>
                  <a:tint val="0"/>
                  <a:invGamma/>
                  <a:alpha val="0"/>
                </a:schemeClr>
              </a:gs>
            </a:gsLst>
            <a:lin ang="5400000" scaled="1"/>
          </a:gradFill>
          <a:ln w="9525">
            <a:noFill/>
            <a:miter lim="800000"/>
            <a:headEnd/>
            <a:tailEnd/>
          </a:ln>
          <a:effectLst/>
        </p:spPr>
        <p:txBody>
          <a:bodyPr wrap="none" anchor="ctr"/>
          <a:lstStyle/>
          <a:p>
            <a:pPr>
              <a:defRPr/>
            </a:pPr>
            <a:endParaRPr lang="en-US"/>
          </a:p>
        </p:txBody>
      </p:sp>
      <p:pic>
        <p:nvPicPr>
          <p:cNvPr id="1029" name="Picture 4" descr="escudoUVA"/>
          <p:cNvPicPr>
            <a:picLocks noChangeAspect="1" noChangeArrowheads="1"/>
          </p:cNvPicPr>
          <p:nvPr/>
        </p:nvPicPr>
        <p:blipFill>
          <a:blip r:embed="rId4"/>
          <a:srcRect/>
          <a:stretch>
            <a:fillRect/>
          </a:stretch>
        </p:blipFill>
        <p:spPr bwMode="auto">
          <a:xfrm>
            <a:off x="311150" y="188913"/>
            <a:ext cx="647700" cy="647700"/>
          </a:xfrm>
          <a:prstGeom prst="rect">
            <a:avLst/>
          </a:prstGeom>
          <a:noFill/>
          <a:ln w="9525">
            <a:noFill/>
            <a:miter lim="800000"/>
            <a:headEnd/>
            <a:tailEnd/>
          </a:ln>
        </p:spPr>
      </p:pic>
      <p:sp>
        <p:nvSpPr>
          <p:cNvPr id="1030" name="Text Box 5"/>
          <p:cNvSpPr txBox="1">
            <a:spLocks noChangeArrowheads="1"/>
          </p:cNvSpPr>
          <p:nvPr/>
        </p:nvSpPr>
        <p:spPr bwMode="auto">
          <a:xfrm>
            <a:off x="1187450" y="1484313"/>
            <a:ext cx="7812088" cy="3888244"/>
          </a:xfrm>
          <a:prstGeom prst="rect">
            <a:avLst/>
          </a:prstGeom>
          <a:noFill/>
          <a:ln w="9525">
            <a:noFill/>
            <a:miter lim="800000"/>
            <a:headEnd/>
            <a:tailEnd/>
          </a:ln>
        </p:spPr>
        <p:txBody>
          <a:bodyPr>
            <a:spAutoFit/>
          </a:bodyPr>
          <a:lstStyle/>
          <a:p>
            <a:pPr algn="ctr" eaLnBrk="0" hangingPunct="0"/>
            <a:r>
              <a:rPr lang="en-US" sz="4000" b="1" dirty="0" smtClean="0">
                <a:solidFill>
                  <a:srgbClr val="FFCC00"/>
                </a:solidFill>
                <a:latin typeface="Times New Roman" pitchFamily="18" charset="0"/>
              </a:rPr>
              <a:t>Fuzzy logic in medical applications and image processing: main approaches, do's and </a:t>
            </a:r>
            <a:r>
              <a:rPr lang="en-US" sz="4000" b="1" dirty="0" err="1" smtClean="0">
                <a:solidFill>
                  <a:srgbClr val="FFCC00"/>
                </a:solidFill>
                <a:latin typeface="Times New Roman" pitchFamily="18" charset="0"/>
              </a:rPr>
              <a:t>don't's</a:t>
            </a:r>
            <a:endParaRPr lang="en-GB" dirty="0">
              <a:solidFill>
                <a:srgbClr val="FFCC00"/>
              </a:solidFill>
              <a:latin typeface="Times New Roman" pitchFamily="18" charset="0"/>
            </a:endParaRPr>
          </a:p>
          <a:p>
            <a:pPr algn="ctr" eaLnBrk="0" hangingPunct="0"/>
            <a:endParaRPr lang="en-GB" sz="2000" dirty="0" smtClean="0">
              <a:solidFill>
                <a:srgbClr val="FFCC00"/>
              </a:solidFill>
              <a:latin typeface="Times New Roman" pitchFamily="18" charset="0"/>
            </a:endParaRPr>
          </a:p>
          <a:p>
            <a:pPr algn="ctr" eaLnBrk="0" hangingPunct="0"/>
            <a:r>
              <a:rPr lang="en-GB" sz="2000" dirty="0" smtClean="0">
                <a:solidFill>
                  <a:srgbClr val="FFCC00"/>
                </a:solidFill>
                <a:latin typeface="Times New Roman" pitchFamily="18" charset="0"/>
              </a:rPr>
              <a:t>Santiago </a:t>
            </a:r>
            <a:r>
              <a:rPr lang="en-GB" sz="2000" dirty="0" err="1" smtClean="0">
                <a:solidFill>
                  <a:srgbClr val="FFCC00"/>
                </a:solidFill>
                <a:latin typeface="Times New Roman" pitchFamily="18" charset="0"/>
              </a:rPr>
              <a:t>Aja-Fernández</a:t>
            </a:r>
            <a:endParaRPr lang="en-GB" sz="2000" dirty="0">
              <a:solidFill>
                <a:srgbClr val="FFCC00"/>
              </a:solidFill>
              <a:latin typeface="Times New Roman" pitchFamily="18" charset="0"/>
            </a:endParaRPr>
          </a:p>
          <a:p>
            <a:pPr algn="ctr" eaLnBrk="0" hangingPunct="0"/>
            <a:endParaRPr lang="en-GB" sz="1600" u="sng" baseline="30000" dirty="0">
              <a:solidFill>
                <a:srgbClr val="FFCC00"/>
              </a:solidFill>
              <a:latin typeface="Times New Roman" pitchFamily="18" charset="0"/>
            </a:endParaRPr>
          </a:p>
          <a:p>
            <a:pPr algn="ctr" eaLnBrk="0" hangingPunct="0"/>
            <a:endParaRPr lang="en-GB" sz="2000" dirty="0">
              <a:solidFill>
                <a:srgbClr val="FFCC00"/>
              </a:solidFill>
              <a:latin typeface="Times New Roman" pitchFamily="18" charset="0"/>
            </a:endParaRPr>
          </a:p>
          <a:p>
            <a:pPr algn="ctr" eaLnBrk="0" hangingPunct="0"/>
            <a:r>
              <a:rPr lang="en-GB" dirty="0" smtClean="0">
                <a:solidFill>
                  <a:srgbClr val="FFCC00"/>
                </a:solidFill>
                <a:latin typeface="Arial Narrow" pitchFamily="34" charset="0"/>
              </a:rPr>
              <a:t>Medical Imaging Using Bio-Inspired and Soft Computing</a:t>
            </a:r>
            <a:endParaRPr lang="en-GB" dirty="0">
              <a:solidFill>
                <a:srgbClr val="FFCC00"/>
              </a:solidFill>
              <a:latin typeface="Arial Narrow" pitchFamily="34" charset="0"/>
            </a:endParaRPr>
          </a:p>
          <a:p>
            <a:pPr algn="ctr" eaLnBrk="0" hangingPunct="0"/>
            <a:endParaRPr lang="en-GB" dirty="0">
              <a:solidFill>
                <a:srgbClr val="FFCC00"/>
              </a:solidFill>
              <a:latin typeface="Arial Narrow" pitchFamily="34" charset="0"/>
            </a:endParaRPr>
          </a:p>
          <a:p>
            <a:pPr algn="ctr" eaLnBrk="0" hangingPunct="0"/>
            <a:r>
              <a:rPr lang="en-GB" sz="2000" dirty="0">
                <a:solidFill>
                  <a:srgbClr val="FFCC00"/>
                </a:solidFill>
                <a:latin typeface="Times New Roman" pitchFamily="18" charset="0"/>
              </a:rPr>
              <a:t>sanaja@tel.uva.es</a:t>
            </a:r>
          </a:p>
        </p:txBody>
      </p:sp>
      <p:graphicFrame>
        <p:nvGraphicFramePr>
          <p:cNvPr id="1026" name="Object 6"/>
          <p:cNvGraphicFramePr>
            <a:graphicFrameLocks noChangeAspect="1"/>
          </p:cNvGraphicFramePr>
          <p:nvPr/>
        </p:nvGraphicFramePr>
        <p:xfrm>
          <a:off x="1871663" y="609600"/>
          <a:ext cx="6443662" cy="550863"/>
        </p:xfrm>
        <a:graphic>
          <a:graphicData uri="http://schemas.openxmlformats.org/presentationml/2006/ole">
            <p:oleObj spid="_x0000_s47106" name="Documento" r:id="rId5" imgW="5408673" imgH="466937" progId="Word.Document.8">
              <p:embed/>
            </p:oleObj>
          </a:graphicData>
        </a:graphic>
      </p:graphicFrame>
      <p:sp>
        <p:nvSpPr>
          <p:cNvPr id="1031" name="Text Box 7"/>
          <p:cNvSpPr txBox="1">
            <a:spLocks noChangeArrowheads="1"/>
          </p:cNvSpPr>
          <p:nvPr/>
        </p:nvSpPr>
        <p:spPr bwMode="auto">
          <a:xfrm>
            <a:off x="4572000" y="6021388"/>
            <a:ext cx="4191000" cy="336550"/>
          </a:xfrm>
          <a:prstGeom prst="rect">
            <a:avLst/>
          </a:prstGeom>
          <a:noFill/>
          <a:ln w="9525">
            <a:noFill/>
            <a:miter lim="800000"/>
            <a:headEnd/>
            <a:tailEnd/>
          </a:ln>
        </p:spPr>
        <p:txBody>
          <a:bodyPr>
            <a:spAutoFit/>
          </a:bodyPr>
          <a:lstStyle/>
          <a:p>
            <a:pPr algn="r" eaLnBrk="0" hangingPunct="0"/>
            <a:r>
              <a:rPr lang="en-GB" sz="1600" b="1" dirty="0" smtClean="0">
                <a:solidFill>
                  <a:schemeClr val="bg1"/>
                </a:solidFill>
                <a:latin typeface="Century Gothic" pitchFamily="34" charset="0"/>
              </a:rPr>
              <a:t>MIBISOC Technical Course 2012</a:t>
            </a:r>
            <a:endParaRPr lang="en-GB" sz="2400" dirty="0">
              <a:solidFill>
                <a:schemeClr val="bg1"/>
              </a:solidFill>
              <a:latin typeface="Times New Roman" pitchFamily="18" charset="0"/>
            </a:endParaRPr>
          </a:p>
        </p:txBody>
      </p:sp>
      <p:pic>
        <p:nvPicPr>
          <p:cNvPr id="1032" name="Picture 8" descr="logo"/>
          <p:cNvPicPr>
            <a:picLocks noChangeAspect="1" noChangeArrowheads="1"/>
          </p:cNvPicPr>
          <p:nvPr/>
        </p:nvPicPr>
        <p:blipFill>
          <a:blip r:embed="rId6">
            <a:clrChange>
              <a:clrFrom>
                <a:srgbClr val="FFFFFF"/>
              </a:clrFrom>
              <a:clrTo>
                <a:srgbClr val="FFFFFF">
                  <a:alpha val="0"/>
                </a:srgbClr>
              </a:clrTo>
            </a:clrChange>
            <a:lum contrast="42000"/>
          </a:blip>
          <a:srcRect/>
          <a:stretch>
            <a:fillRect/>
          </a:stretch>
        </p:blipFill>
        <p:spPr bwMode="auto">
          <a:xfrm>
            <a:off x="273050" y="1052513"/>
            <a:ext cx="720725" cy="388937"/>
          </a:xfrm>
          <a:prstGeom prst="rect">
            <a:avLst/>
          </a:prstGeom>
          <a:noFill/>
          <a:ln w="9525">
            <a:noFill/>
            <a:miter lim="800000"/>
            <a:headEnd/>
            <a:tailEnd/>
          </a:ln>
        </p:spPr>
      </p:pic>
      <p:pic>
        <p:nvPicPr>
          <p:cNvPr id="15" name="14 Imagen" descr="ECSC.gif"/>
          <p:cNvPicPr>
            <a:picLocks noChangeAspect="1"/>
          </p:cNvPicPr>
          <p:nvPr/>
        </p:nvPicPr>
        <p:blipFill>
          <a:blip r:embed="rId7"/>
          <a:stretch>
            <a:fillRect/>
          </a:stretch>
        </p:blipFill>
        <p:spPr>
          <a:xfrm>
            <a:off x="285720" y="1678769"/>
            <a:ext cx="714380" cy="5357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286249" y="142875"/>
            <a:ext cx="4857752" cy="338554"/>
          </a:xfrm>
          <a:prstGeom prst="rect">
            <a:avLst/>
          </a:prstGeom>
          <a:noFill/>
          <a:ln w="9525">
            <a:noFill/>
            <a:miter lim="800000"/>
            <a:headEnd/>
            <a:tailEnd/>
          </a:ln>
        </p:spPr>
        <p:txBody>
          <a:bodyPr wrap="square">
            <a:spAutoFit/>
          </a:bodyPr>
          <a:lstStyle/>
          <a:p>
            <a:r>
              <a:rPr lang="en-US" sz="1600" i="1" dirty="0" smtClean="0">
                <a:solidFill>
                  <a:srgbClr val="FFCC00"/>
                </a:solidFill>
                <a:latin typeface="Times New Roman" pitchFamily="18" charset="0"/>
              </a:rPr>
              <a:t>Fuzzy Logic in Medical Applications and Image Proc.</a:t>
            </a:r>
            <a:endParaRPr lang="en-US" sz="1600" i="1" dirty="0">
              <a:solidFill>
                <a:srgbClr val="FFCC00"/>
              </a:solidFill>
              <a:latin typeface="Times New Roman" pitchFamily="18" charset="0"/>
            </a:endParaRPr>
          </a:p>
        </p:txBody>
      </p:sp>
      <p:sp>
        <p:nvSpPr>
          <p:cNvPr id="6147" name="Line 3"/>
          <p:cNvSpPr>
            <a:spLocks noChangeShapeType="1"/>
          </p:cNvSpPr>
          <p:nvPr/>
        </p:nvSpPr>
        <p:spPr bwMode="auto">
          <a:xfrm>
            <a:off x="142844" y="333375"/>
            <a:ext cx="4032250" cy="0"/>
          </a:xfrm>
          <a:prstGeom prst="line">
            <a:avLst/>
          </a:prstGeom>
          <a:noFill/>
          <a:ln w="12700">
            <a:solidFill>
              <a:srgbClr val="FFCC00"/>
            </a:solidFill>
            <a:round/>
            <a:headEnd/>
            <a:tailEnd/>
          </a:ln>
        </p:spPr>
        <p:txBody>
          <a:bodyPr/>
          <a:lstStyle/>
          <a:p>
            <a:endParaRPr lang="es-ES"/>
          </a:p>
        </p:txBody>
      </p:sp>
      <p:sp>
        <p:nvSpPr>
          <p:cNvPr id="6148" name="Text Box 4"/>
          <p:cNvSpPr txBox="1">
            <a:spLocks noChangeArrowheads="1"/>
          </p:cNvSpPr>
          <p:nvPr/>
        </p:nvSpPr>
        <p:spPr bwMode="auto">
          <a:xfrm>
            <a:off x="8604250" y="6308725"/>
            <a:ext cx="298450" cy="366713"/>
          </a:xfrm>
          <a:prstGeom prst="rect">
            <a:avLst/>
          </a:prstGeom>
          <a:noFill/>
          <a:ln w="9525">
            <a:noFill/>
            <a:miter lim="800000"/>
            <a:headEnd/>
            <a:tailEnd/>
          </a:ln>
        </p:spPr>
        <p:txBody>
          <a:bodyPr wrap="none">
            <a:spAutoFit/>
          </a:bodyPr>
          <a:lstStyle/>
          <a:p>
            <a:fld id="{BB5C4A50-1FB5-4403-A796-86E8CC8F00DB}" type="slidenum">
              <a:rPr lang="es-ES_tradnl">
                <a:solidFill>
                  <a:srgbClr val="FFCC00"/>
                </a:solidFill>
                <a:latin typeface="Times New Roman" pitchFamily="18" charset="0"/>
              </a:rPr>
              <a:pPr/>
              <a:t>8</a:t>
            </a:fld>
            <a:endParaRPr lang="en-US">
              <a:solidFill>
                <a:srgbClr val="FFCC00"/>
              </a:solidFill>
              <a:latin typeface="Times New Roman" pitchFamily="18" charset="0"/>
            </a:endParaRPr>
          </a:p>
        </p:txBody>
      </p:sp>
      <p:sp>
        <p:nvSpPr>
          <p:cNvPr id="125957" name="Text Box 5"/>
          <p:cNvSpPr txBox="1">
            <a:spLocks noChangeArrowheads="1"/>
          </p:cNvSpPr>
          <p:nvPr/>
        </p:nvSpPr>
        <p:spPr bwMode="auto">
          <a:xfrm>
            <a:off x="381000" y="500042"/>
            <a:ext cx="4033476" cy="584775"/>
          </a:xfrm>
          <a:prstGeom prst="rect">
            <a:avLst/>
          </a:prstGeom>
          <a:noFill/>
          <a:ln w="9525">
            <a:noFill/>
            <a:miter lim="800000"/>
            <a:headEnd/>
            <a:tailEnd/>
          </a:ln>
          <a:effectLst/>
        </p:spPr>
        <p:txBody>
          <a:bodyPr wrap="none">
            <a:spAutoFit/>
          </a:bodyPr>
          <a:lstStyle/>
          <a:p>
            <a:pPr eaLnBrk="0" hangingPunct="0">
              <a:defRPr/>
            </a:pPr>
            <a:r>
              <a:rPr lang="en-GB" sz="3200" dirty="0" smtClean="0">
                <a:solidFill>
                  <a:srgbClr val="FFCC00"/>
                </a:solidFill>
                <a:effectLst>
                  <a:outerShdw blurRad="38100" dist="38100" dir="2700000" algn="tl">
                    <a:srgbClr val="000000"/>
                  </a:outerShdw>
                </a:effectLst>
              </a:rPr>
              <a:t>The Beginning: X-ray</a:t>
            </a:r>
            <a:endParaRPr lang="en-GB" sz="2400" dirty="0">
              <a:solidFill>
                <a:srgbClr val="FFCC00"/>
              </a:solidFill>
            </a:endParaRPr>
          </a:p>
        </p:txBody>
      </p:sp>
      <p:sp>
        <p:nvSpPr>
          <p:cNvPr id="6150" name="Text Box 32"/>
          <p:cNvSpPr txBox="1">
            <a:spLocks noChangeArrowheads="1"/>
          </p:cNvSpPr>
          <p:nvPr/>
        </p:nvSpPr>
        <p:spPr bwMode="auto">
          <a:xfrm>
            <a:off x="3616325" y="6184900"/>
            <a:ext cx="184150" cy="366713"/>
          </a:xfrm>
          <a:prstGeom prst="rect">
            <a:avLst/>
          </a:prstGeom>
          <a:noFill/>
          <a:ln w="9525">
            <a:noFill/>
            <a:miter lim="800000"/>
            <a:headEnd/>
            <a:tailEnd/>
          </a:ln>
        </p:spPr>
        <p:txBody>
          <a:bodyPr wrap="none">
            <a:spAutoFit/>
          </a:bodyPr>
          <a:lstStyle/>
          <a:p>
            <a:endParaRPr lang="es-ES"/>
          </a:p>
        </p:txBody>
      </p:sp>
      <p:sp>
        <p:nvSpPr>
          <p:cNvPr id="6151" name="Rectangle 33"/>
          <p:cNvSpPr>
            <a:spLocks noGrp="1" noChangeArrowheads="1"/>
          </p:cNvSpPr>
          <p:nvPr>
            <p:ph type="body" sz="half" idx="1"/>
          </p:nvPr>
        </p:nvSpPr>
        <p:spPr>
          <a:xfrm>
            <a:off x="468313" y="1214422"/>
            <a:ext cx="7961312" cy="3571875"/>
          </a:xfrm>
          <a:noFill/>
        </p:spPr>
        <p:txBody>
          <a:bodyPr/>
          <a:lstStyle/>
          <a:p>
            <a:pPr marL="609600" indent="-609600" eaLnBrk="1" hangingPunct="1"/>
            <a:r>
              <a:rPr lang="en-US" sz="2400" dirty="0" err="1" smtClean="0">
                <a:solidFill>
                  <a:srgbClr val="FFCC00"/>
                </a:solidFill>
              </a:rPr>
              <a:t>Röntgen</a:t>
            </a:r>
            <a:r>
              <a:rPr lang="en-US" sz="2400" dirty="0" smtClean="0">
                <a:solidFill>
                  <a:srgbClr val="FFCC00"/>
                </a:solidFill>
              </a:rPr>
              <a:t> refused commercial contracts or patent process</a:t>
            </a:r>
          </a:p>
          <a:p>
            <a:pPr marL="609600" indent="-609600" eaLnBrk="1" hangingPunct="1"/>
            <a:r>
              <a:rPr lang="en-US" sz="2400" dirty="0" smtClean="0">
                <a:solidFill>
                  <a:srgbClr val="FFCC00"/>
                </a:solidFill>
              </a:rPr>
              <a:t>Submitted paper to publication = 1 week</a:t>
            </a:r>
          </a:p>
          <a:p>
            <a:pPr marL="609600" indent="-609600" eaLnBrk="1" hangingPunct="1"/>
            <a:r>
              <a:rPr lang="en-US" sz="2400" dirty="0" smtClean="0">
                <a:solidFill>
                  <a:srgbClr val="FFCC00"/>
                </a:solidFill>
              </a:rPr>
              <a:t>Lab demonstration to clinical application = 1 year</a:t>
            </a:r>
          </a:p>
          <a:p>
            <a:pPr marL="609600" indent="-609600" eaLnBrk="1" hangingPunct="1"/>
            <a:r>
              <a:rPr lang="en-US" sz="2400" dirty="0" smtClean="0">
                <a:solidFill>
                  <a:srgbClr val="FFCC00"/>
                </a:solidFill>
              </a:rPr>
              <a:t>Nobel prize for physics 1901</a:t>
            </a:r>
          </a:p>
          <a:p>
            <a:pPr marL="609600" indent="-609600" eaLnBrk="1" hangingPunct="1"/>
            <a:endParaRPr lang="en-US" sz="2800" dirty="0" smtClean="0">
              <a:solidFill>
                <a:srgbClr val="FFCC00"/>
              </a:solidFill>
            </a:endParaRPr>
          </a:p>
          <a:p>
            <a:pPr marL="609600" indent="-609600" eaLnBrk="1" hangingPunct="1"/>
            <a:endParaRPr lang="en-US" sz="2800" dirty="0" smtClean="0">
              <a:solidFill>
                <a:srgbClr val="FFCC00"/>
              </a:solidFill>
            </a:endParaRPr>
          </a:p>
          <a:p>
            <a:pPr marL="609600" indent="-609600" eaLnBrk="1" hangingPunct="1"/>
            <a:endParaRPr lang="es-ES" sz="2000" dirty="0" smtClean="0"/>
          </a:p>
        </p:txBody>
      </p:sp>
      <p:pic>
        <p:nvPicPr>
          <p:cNvPr id="10" name="9 Imagen" descr="Roentgen_xray.jpg"/>
          <p:cNvPicPr>
            <a:picLocks noChangeAspect="1"/>
          </p:cNvPicPr>
          <p:nvPr/>
        </p:nvPicPr>
        <p:blipFill>
          <a:blip r:embed="rId3"/>
          <a:stretch>
            <a:fillRect/>
          </a:stretch>
        </p:blipFill>
        <p:spPr>
          <a:xfrm>
            <a:off x="1785918" y="3857628"/>
            <a:ext cx="1643074" cy="2243970"/>
          </a:xfrm>
          <a:prstGeom prst="rect">
            <a:avLst/>
          </a:prstGeom>
        </p:spPr>
      </p:pic>
      <p:pic>
        <p:nvPicPr>
          <p:cNvPr id="11" name="10 Imagen" descr="roentgen-1.gif"/>
          <p:cNvPicPr>
            <a:picLocks noChangeAspect="1"/>
          </p:cNvPicPr>
          <p:nvPr/>
        </p:nvPicPr>
        <p:blipFill>
          <a:blip r:embed="rId4"/>
          <a:stretch>
            <a:fillRect/>
          </a:stretch>
        </p:blipFill>
        <p:spPr>
          <a:xfrm>
            <a:off x="5643570" y="3429000"/>
            <a:ext cx="2092690" cy="29289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ri2009.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6">
      <a:dk1>
        <a:srgbClr val="FFC000"/>
      </a:dk1>
      <a:lt1>
        <a:srgbClr val="FFFFFF"/>
      </a:lt1>
      <a:dk2>
        <a:srgbClr val="000000"/>
      </a:dk2>
      <a:lt2>
        <a:srgbClr val="000000"/>
      </a:lt2>
      <a:accent1>
        <a:srgbClr val="BBE0E3"/>
      </a:accent1>
      <a:accent2>
        <a:srgbClr val="333399"/>
      </a:accent2>
      <a:accent3>
        <a:srgbClr val="000000"/>
      </a:accent3>
      <a:accent4>
        <a:srgbClr val="000000"/>
      </a:accent4>
      <a:accent5>
        <a:srgbClr val="000000"/>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2813</TotalTime>
  <Words>2812</Words>
  <Application>Microsoft Office PowerPoint</Application>
  <PresentationFormat>Presentación en pantalla (4:3)</PresentationFormat>
  <Paragraphs>502</Paragraphs>
  <Slides>74</Slides>
  <Notes>55</Notes>
  <HiddenSlides>0</HiddenSlides>
  <MMClips>2</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74</vt:i4>
      </vt:variant>
    </vt:vector>
  </HeadingPairs>
  <TitlesOfParts>
    <vt:vector size="78" baseType="lpstr">
      <vt:lpstr>Diseño predeterminado</vt:lpstr>
      <vt:lpstr>Documento</vt:lpstr>
      <vt:lpstr>Picture</vt:lpstr>
      <vt:lpstr>Ecuación</vt:lpstr>
      <vt:lpstr>Diapositiva 1</vt:lpstr>
      <vt:lpstr>Diapositiva 2</vt:lpstr>
      <vt:lpstr>Diapositiva 3</vt:lpstr>
      <vt:lpstr>Diapositiva 4</vt:lpstr>
      <vt:lpstr>Medical Imaging</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Fuzzy Logic Systems</vt:lpstr>
      <vt:lpstr>Diapositiva 32</vt:lpstr>
      <vt:lpstr>Diapositiva 33</vt:lpstr>
      <vt:lpstr>Diapositiva 34</vt:lpstr>
      <vt:lpstr>Diapositiva 35</vt:lpstr>
      <vt:lpstr>Diapositiva 36</vt:lpstr>
      <vt:lpstr>Diapositiva 37</vt:lpstr>
      <vt:lpstr>Diapositiva 38</vt:lpstr>
      <vt:lpstr>Diapositiva 39</vt:lpstr>
      <vt:lpstr>Diapositiva 40</vt:lpstr>
      <vt:lpstr>Practical Considerations</vt:lpstr>
      <vt:lpstr>Diapositiva 42</vt:lpstr>
      <vt:lpstr>Diapositiva 43</vt:lpstr>
      <vt:lpstr>Diapositiva 44</vt:lpstr>
      <vt:lpstr>Diapositiva 45</vt:lpstr>
      <vt:lpstr>Diapositiva 46</vt:lpstr>
      <vt:lpstr>Diapositiva 47</vt:lpstr>
      <vt:lpstr>Diapositiva 48</vt:lpstr>
      <vt:lpstr>Case of Study:  MRI noise filtering</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Examples</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vector>
  </TitlesOfParts>
  <Company> ETSIT Valladolid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Santiago Aja</dc:creator>
  <cp:lastModifiedBy>Santiago Aja</cp:lastModifiedBy>
  <cp:revision>129</cp:revision>
  <dcterms:created xsi:type="dcterms:W3CDTF">2006-06-27T14:28:47Z</dcterms:created>
  <dcterms:modified xsi:type="dcterms:W3CDTF">2012-02-20T11:46:13Z</dcterms:modified>
</cp:coreProperties>
</file>